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4" r:id="rId1"/>
  </p:sldMasterIdLst>
  <p:notesMasterIdLst>
    <p:notesMasterId r:id="rId22"/>
  </p:notesMasterIdLst>
  <p:sldIdLst>
    <p:sldId id="256" r:id="rId2"/>
    <p:sldId id="266" r:id="rId3"/>
    <p:sldId id="310" r:id="rId4"/>
    <p:sldId id="391" r:id="rId5"/>
    <p:sldId id="405" r:id="rId6"/>
    <p:sldId id="401" r:id="rId7"/>
    <p:sldId id="400" r:id="rId8"/>
    <p:sldId id="399" r:id="rId9"/>
    <p:sldId id="392" r:id="rId10"/>
    <p:sldId id="393" r:id="rId11"/>
    <p:sldId id="395" r:id="rId12"/>
    <p:sldId id="397" r:id="rId13"/>
    <p:sldId id="404" r:id="rId14"/>
    <p:sldId id="398" r:id="rId15"/>
    <p:sldId id="402" r:id="rId16"/>
    <p:sldId id="408" r:id="rId17"/>
    <p:sldId id="406" r:id="rId18"/>
    <p:sldId id="407" r:id="rId19"/>
    <p:sldId id="409" r:id="rId20"/>
    <p:sldId id="40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目錄" id="{75B4EBFC-AF84-4609-8087-E3623C52BFF6}">
          <p14:sldIdLst>
            <p14:sldId id="256"/>
            <p14:sldId id="266"/>
          </p14:sldIdLst>
        </p14:section>
        <p14:section name="UI-檢傷分類" id="{D5E54878-9BBF-4BDB-9DD8-7A867D375225}">
          <p14:sldIdLst>
            <p14:sldId id="310"/>
            <p14:sldId id="391"/>
            <p14:sldId id="405"/>
            <p14:sldId id="401"/>
            <p14:sldId id="400"/>
            <p14:sldId id="399"/>
            <p14:sldId id="392"/>
            <p14:sldId id="393"/>
            <p14:sldId id="395"/>
            <p14:sldId id="397"/>
            <p14:sldId id="404"/>
            <p14:sldId id="398"/>
            <p14:sldId id="402"/>
            <p14:sldId id="408"/>
            <p14:sldId id="406"/>
            <p14:sldId id="407"/>
            <p14:sldId id="409"/>
            <p14:sldId id="403"/>
          </p14:sldIdLst>
        </p14:section>
        <p14:section name="View Service" id="{A186BA66-4088-4C11-88DD-FB886BCDF173}">
          <p14:sldIdLst/>
        </p14:section>
        <p14:section name="WebAPI Controller" id="{E7C7B6A4-0749-4EF7-9E56-EC54C4C9CDAE}">
          <p14:sldIdLst/>
        </p14:section>
        <p14:section name="Model Service" id="{D04E410D-94FE-4AED-B820-45D683350077}">
          <p14:sldIdLst/>
        </p14:section>
        <p14:section name="Stored Procedure" id="{4E9B7668-01CE-46DC-B3C0-468936A4D59E}">
          <p14:sldIdLst/>
        </p14:section>
        <p14:section name="Interactive" id="{E5678722-B3E9-4DA5-AE4E-25568B56B90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卓曉霜" initials="卓曉霜" lastIdx="1" clrIdx="0">
    <p:extLst>
      <p:ext uri="{19B8F6BF-5375-455C-9EA6-DF929625EA0E}">
        <p15:presenceInfo xmlns:p15="http://schemas.microsoft.com/office/powerpoint/2012/main" userId="卓曉霜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0000"/>
    <a:srgbClr val="A3C9A8"/>
    <a:srgbClr val="5D9586"/>
    <a:srgbClr val="62A26B"/>
    <a:srgbClr val="757484"/>
    <a:srgbClr val="AC3A3A"/>
    <a:srgbClr val="9599B6"/>
    <a:srgbClr val="78ADDD"/>
    <a:srgbClr val="7EB1DF"/>
    <a:srgbClr val="BDD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中等深淺樣式 1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2833802-FEF1-4C79-8D5D-14CF1EAF98D9}" styleName="淺色樣式 2 - 輔色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54" autoAdjust="0"/>
    <p:restoredTop sz="77370" autoAdjust="0"/>
  </p:normalViewPr>
  <p:slideViewPr>
    <p:cSldViewPr snapToGrid="0">
      <p:cViewPr>
        <p:scale>
          <a:sx n="66" d="100"/>
          <a:sy n="66" d="100"/>
        </p:scale>
        <p:origin x="38" y="-667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21ED58-874F-4A0E-8508-4A8696A10842}" type="datetimeFigureOut">
              <a:rPr lang="zh-TW" altLang="en-US" smtClean="0"/>
              <a:t>2022/8/4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B12B2D-D366-45A1-8AF0-1514240343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8393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12B2D-D366-45A1-8AF0-15142403438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8260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觸發檢傷其他的事件</a:t>
            </a:r>
            <a:r>
              <a:rPr lang="en-US" altLang="zh-TW" dirty="0"/>
              <a:t>4</a:t>
            </a:r>
            <a:r>
              <a:rPr lang="zh-TW" altLang="en-US" dirty="0"/>
              <a:t>，會跳出此</a:t>
            </a:r>
            <a:r>
              <a:rPr lang="en-US" altLang="zh-TW" dirty="0"/>
              <a:t>dialog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1:</a:t>
            </a:r>
            <a:r>
              <a:rPr lang="zh-TW" altLang="en-US" dirty="0"/>
              <a:t>點選</a:t>
            </a:r>
            <a:r>
              <a:rPr lang="en-US" altLang="zh-TW" dirty="0" err="1"/>
              <a:t>btn</a:t>
            </a:r>
            <a:r>
              <a:rPr lang="zh-TW" altLang="en-US" dirty="0"/>
              <a:t>後，</a:t>
            </a:r>
            <a:r>
              <a:rPr lang="en-US" altLang="zh-TW" dirty="0" err="1"/>
              <a:t>btn</a:t>
            </a:r>
            <a:r>
              <a:rPr lang="zh-TW" altLang="en-US" dirty="0"/>
              <a:t>的字串會加入上方輸入框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2:</a:t>
            </a:r>
            <a:r>
              <a:rPr lang="zh-TW" altLang="en-US" dirty="0"/>
              <a:t>點選確認按鈕後，將輸入框中的字串，加入檢傷其他中主訴按鈕下方的輸入框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12B2D-D366-45A1-8AF0-15142403438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9246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護理評估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1:</a:t>
            </a:r>
            <a:r>
              <a:rPr lang="zh-TW" altLang="en-US" dirty="0"/>
              <a:t>確認是否有插入</a:t>
            </a:r>
            <a:r>
              <a:rPr lang="en-US" altLang="zh-TW" dirty="0"/>
              <a:t>IC</a:t>
            </a:r>
            <a:r>
              <a:rPr lang="zh-TW" altLang="en-US" dirty="0"/>
              <a:t>卡</a:t>
            </a:r>
            <a:r>
              <a:rPr lang="en-US" altLang="zh-TW" dirty="0"/>
              <a:t>(</a:t>
            </a:r>
            <a:r>
              <a:rPr lang="zh-TW" altLang="en-US" dirty="0"/>
              <a:t>因為要測</a:t>
            </a:r>
            <a:r>
              <a:rPr lang="en-US" altLang="zh-TW" dirty="0"/>
              <a:t>BMI</a:t>
            </a:r>
            <a:r>
              <a:rPr lang="zh-TW" altLang="en-US" dirty="0"/>
              <a:t>，需取得</a:t>
            </a:r>
            <a:r>
              <a:rPr lang="en-US" altLang="zh-TW" dirty="0"/>
              <a:t>IC</a:t>
            </a:r>
            <a:r>
              <a:rPr lang="zh-TW" altLang="en-US" dirty="0"/>
              <a:t>卡的年齡</a:t>
            </a:r>
            <a:r>
              <a:rPr lang="en-US" altLang="zh-TW" dirty="0"/>
              <a:t>)</a:t>
            </a:r>
            <a:r>
              <a:rPr lang="zh-TW" altLang="en-US" dirty="0"/>
              <a:t>，沒有</a:t>
            </a:r>
            <a:r>
              <a:rPr lang="en-US" altLang="zh-TW" dirty="0" err="1"/>
              <a:t>ic</a:t>
            </a:r>
            <a:r>
              <a:rPr lang="zh-TW" altLang="en-US" dirty="0"/>
              <a:t>會跳出提示視窗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2</a:t>
            </a:r>
            <a:r>
              <a:rPr lang="zh-TW" altLang="en-US" dirty="0"/>
              <a:t>：選擇是，</a:t>
            </a:r>
            <a:r>
              <a:rPr lang="en-US" altLang="zh-TW" dirty="0"/>
              <a:t>”</a:t>
            </a:r>
            <a:r>
              <a:rPr lang="zh-TW" altLang="en-US" dirty="0"/>
              <a:t>新增壓瘡紀錄</a:t>
            </a:r>
            <a:r>
              <a:rPr lang="en-US" altLang="zh-TW" dirty="0"/>
              <a:t>”</a:t>
            </a:r>
            <a:r>
              <a:rPr lang="zh-TW" altLang="en-US" dirty="0"/>
              <a:t>的按鈕才會</a:t>
            </a:r>
            <a:r>
              <a:rPr lang="en-US" altLang="zh-TW" dirty="0" err="1"/>
              <a:t>avaible</a:t>
            </a:r>
            <a:r>
              <a:rPr lang="zh-TW" altLang="en-US" dirty="0"/>
              <a:t>，不然會</a:t>
            </a:r>
            <a:r>
              <a:rPr lang="en-US" altLang="zh-TW" dirty="0"/>
              <a:t>disable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3:</a:t>
            </a:r>
            <a:r>
              <a:rPr lang="zh-TW" altLang="en-US" dirty="0"/>
              <a:t>會出現新增壓瘡的</a:t>
            </a:r>
            <a:r>
              <a:rPr lang="en-US" altLang="zh-TW" dirty="0"/>
              <a:t>dialog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dirty="0"/>
              <a:t>事件</a:t>
            </a:r>
            <a:r>
              <a:rPr lang="en-US" altLang="zh-TW" dirty="0"/>
              <a:t>4:</a:t>
            </a:r>
            <a:r>
              <a:rPr lang="zh-TW" altLang="en-US" dirty="0"/>
              <a:t>會出現新增疼痛評估的</a:t>
            </a:r>
            <a:r>
              <a:rPr lang="en-US" altLang="zh-TW" dirty="0"/>
              <a:t>dialog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5:</a:t>
            </a:r>
            <a:r>
              <a:rPr lang="zh-TW" altLang="en-US" dirty="0"/>
              <a:t>選擇任一選項，會自動選擇</a:t>
            </a:r>
            <a:r>
              <a:rPr lang="en-US" altLang="zh-TW" dirty="0"/>
              <a:t>”</a:t>
            </a:r>
            <a:r>
              <a:rPr lang="zh-TW" altLang="en-US" dirty="0"/>
              <a:t>是否為跌倒高危險族群</a:t>
            </a:r>
            <a:r>
              <a:rPr lang="en-US" altLang="zh-TW" dirty="0"/>
              <a:t>”</a:t>
            </a:r>
            <a:r>
              <a:rPr lang="zh-TW" altLang="en-US" dirty="0"/>
              <a:t>的選項 是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6:</a:t>
            </a:r>
            <a:r>
              <a:rPr lang="zh-TW" altLang="en-US" dirty="0"/>
              <a:t>選擇否，則</a:t>
            </a:r>
            <a:r>
              <a:rPr lang="en-US" altLang="zh-TW" dirty="0"/>
              <a:t>”</a:t>
            </a:r>
            <a:r>
              <a:rPr lang="zh-TW" altLang="en-US" dirty="0"/>
              <a:t>跌倒評估</a:t>
            </a:r>
            <a:r>
              <a:rPr lang="en-US" altLang="zh-TW" dirty="0"/>
              <a:t>”</a:t>
            </a:r>
            <a:r>
              <a:rPr lang="zh-TW" altLang="en-US" dirty="0"/>
              <a:t>的選項全部變更為</a:t>
            </a:r>
            <a:r>
              <a:rPr lang="en-US" altLang="zh-TW" dirty="0"/>
              <a:t>disable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7:</a:t>
            </a:r>
            <a:r>
              <a:rPr lang="zh-TW" altLang="en-US" dirty="0"/>
              <a:t>特定紀錄修改，整欄會變成輸入框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8:</a:t>
            </a:r>
            <a:r>
              <a:rPr lang="zh-TW" altLang="en-US" dirty="0"/>
              <a:t>特定紀錄刪除，整欄刪掉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9:</a:t>
            </a:r>
            <a:r>
              <a:rPr lang="zh-TW" altLang="en-US" dirty="0"/>
              <a:t>計算</a:t>
            </a:r>
            <a:r>
              <a:rPr lang="en-US" altLang="zh-TW" dirty="0" err="1"/>
              <a:t>bmi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12B2D-D366-45A1-8AF0-15142403438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5393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此畫面來自護理評估事件</a:t>
            </a:r>
            <a:r>
              <a:rPr lang="en-US" altLang="zh-TW" dirty="0"/>
              <a:t>1</a:t>
            </a:r>
            <a:r>
              <a:rPr lang="zh-TW" altLang="en-US" dirty="0"/>
              <a:t>，如果沒有插入</a:t>
            </a:r>
            <a:r>
              <a:rPr lang="en-US" altLang="zh-TW" dirty="0"/>
              <a:t>IC</a:t>
            </a:r>
            <a:r>
              <a:rPr lang="zh-TW" altLang="en-US" dirty="0"/>
              <a:t>卡會跳出此畫面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1:</a:t>
            </a:r>
            <a:r>
              <a:rPr lang="zh-TW" altLang="en-US" dirty="0"/>
              <a:t> 紀錄病人年齡，並重新計算出</a:t>
            </a:r>
            <a:r>
              <a:rPr lang="en-US" altLang="zh-TW" dirty="0" err="1"/>
              <a:t>bmi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12B2D-D366-45A1-8AF0-15142403438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056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該畫面來自檢傷其他的事件</a:t>
            </a:r>
            <a:r>
              <a:rPr lang="en-US" altLang="zh-TW" dirty="0"/>
              <a:t>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1:</a:t>
            </a:r>
            <a:r>
              <a:rPr lang="zh-TW" altLang="en-US" dirty="0"/>
              <a:t>點選壓瘡部位，紀錄相對應的部位字串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2:</a:t>
            </a:r>
            <a:r>
              <a:rPr lang="zh-TW" altLang="en-US" dirty="0"/>
              <a:t>將該筆壓瘡紀錄記錄下來，並顯示到壓瘡紀錄中，如果有未填答的選項，該</a:t>
            </a:r>
            <a:r>
              <a:rPr lang="en-US" altLang="zh-TW" dirty="0" err="1"/>
              <a:t>btn</a:t>
            </a:r>
            <a:r>
              <a:rPr lang="zh-TW" altLang="en-US" dirty="0"/>
              <a:t>為</a:t>
            </a:r>
            <a:r>
              <a:rPr lang="en-US" altLang="zh-TW" dirty="0"/>
              <a:t>disable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12B2D-D366-45A1-8AF0-15142403438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43182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該畫面來自上上頁的事件</a:t>
            </a:r>
            <a:r>
              <a:rPr lang="en-US" altLang="zh-TW" dirty="0"/>
              <a:t>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1:</a:t>
            </a:r>
            <a:r>
              <a:rPr lang="zh-TW" altLang="en-US" dirty="0"/>
              <a:t>點選疼痛部位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2:</a:t>
            </a:r>
            <a:r>
              <a:rPr lang="zh-TW" altLang="en-US" dirty="0"/>
              <a:t>選擇評估依據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3:</a:t>
            </a:r>
            <a:r>
              <a:rPr lang="zh-TW" altLang="en-US" dirty="0"/>
              <a:t>記錄該筆疼痛紀錄，並顯示到疼痛紀錄中，如果有未填答的選項，該</a:t>
            </a:r>
            <a:r>
              <a:rPr lang="en-US" altLang="zh-TW" dirty="0" err="1"/>
              <a:t>btn</a:t>
            </a:r>
            <a:r>
              <a:rPr lang="zh-TW" altLang="en-US" dirty="0"/>
              <a:t>為</a:t>
            </a:r>
            <a:r>
              <a:rPr lang="en-US" altLang="zh-TW" dirty="0"/>
              <a:t>disable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12B2D-D366-45A1-8AF0-151424034389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25956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該畫面來自檢傷分級的事件</a:t>
            </a:r>
            <a:r>
              <a:rPr lang="en-US" altLang="zh-TW" dirty="0"/>
              <a:t>1</a:t>
            </a:r>
            <a:r>
              <a:rPr lang="zh-TW" altLang="en-US" dirty="0"/>
              <a:t>，如果檢傷結果異常，會出現異常</a:t>
            </a:r>
            <a:r>
              <a:rPr lang="en-US" altLang="zh-TW" dirty="0"/>
              <a:t>dialog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1:</a:t>
            </a:r>
            <a:r>
              <a:rPr lang="zh-TW" altLang="en-US" dirty="0"/>
              <a:t>點選後，取消儲存列印，回到檢傷分級的畫面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2:</a:t>
            </a:r>
            <a:r>
              <a:rPr lang="zh-TW" altLang="en-US" dirty="0"/>
              <a:t>點選後，執行儲存列印的事件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12B2D-D366-45A1-8AF0-15142403438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201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該畫面來自檢傷分級的事件</a:t>
            </a:r>
            <a:r>
              <a:rPr lang="en-US" altLang="zh-TW" dirty="0"/>
              <a:t>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1:</a:t>
            </a:r>
            <a:r>
              <a:rPr lang="zh-TW" altLang="en-US" dirty="0"/>
              <a:t>點選後，將該病人資料自動掛號，並且跳出病人分區選單</a:t>
            </a:r>
            <a:r>
              <a:rPr lang="en-US" altLang="zh-TW" dirty="0"/>
              <a:t>dialog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2:</a:t>
            </a:r>
            <a:r>
              <a:rPr lang="zh-TW" altLang="en-US" dirty="0"/>
              <a:t>點擊後，儲存檢傷資訊至資料庫，清空檢傷畫面，並將流水號自動加一號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12B2D-D366-45A1-8AF0-15142403438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64991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該畫面來自自動掛號的事件</a:t>
            </a:r>
            <a:r>
              <a:rPr lang="en-US" altLang="zh-TW" dirty="0"/>
              <a:t>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1:</a:t>
            </a:r>
            <a:r>
              <a:rPr lang="zh-TW" altLang="en-US" dirty="0"/>
              <a:t>點選後，將病人歸類到該分區，並跳出病人掛號資訊的</a:t>
            </a:r>
            <a:r>
              <a:rPr lang="en-US" altLang="zh-TW" dirty="0"/>
              <a:t>dialog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12B2D-D366-45A1-8AF0-15142403438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16915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該畫面來自病人分區的事件</a:t>
            </a:r>
            <a:r>
              <a:rPr lang="en-US" altLang="zh-TW" dirty="0"/>
              <a:t>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1:</a:t>
            </a:r>
            <a:r>
              <a:rPr lang="zh-TW" altLang="en-US" dirty="0"/>
              <a:t>點選後，列印病人手圈，清空檢傷畫面，並將流水號自動加</a:t>
            </a:r>
            <a:r>
              <a:rPr lang="en-US" altLang="zh-TW" dirty="0"/>
              <a:t>1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12B2D-D366-45A1-8AF0-151424034389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02012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1:</a:t>
            </a:r>
            <a:r>
              <a:rPr lang="zh-TW" altLang="en-US" dirty="0"/>
              <a:t>搜尋病人分區清單並顯示在下方表格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2:</a:t>
            </a:r>
            <a:r>
              <a:rPr lang="zh-TW" altLang="en-US" dirty="0"/>
              <a:t>選擇病人清單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3:</a:t>
            </a:r>
            <a:r>
              <a:rPr lang="zh-TW" altLang="en-US" dirty="0"/>
              <a:t>重新取得病人清單，新增檢傷紀錄後取得最新病人清單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12B2D-D366-45A1-8AF0-151424034389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5342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12B2D-D366-45A1-8AF0-151424034389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1952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事件</a:t>
            </a:r>
            <a:r>
              <a:rPr lang="en-US" altLang="zh-TW" dirty="0"/>
              <a:t>1:</a:t>
            </a:r>
            <a:r>
              <a:rPr lang="zh-TW" altLang="en-US" dirty="0"/>
              <a:t>點擊後，判斷檢傷分級結果是否異常</a:t>
            </a:r>
            <a:r>
              <a:rPr lang="en-US" altLang="zh-TW" dirty="0"/>
              <a:t>?</a:t>
            </a:r>
            <a:r>
              <a:rPr lang="zh-TW" altLang="en-US" dirty="0"/>
              <a:t>如果沒有則儲存檢傷資訊，並詢問是否自動掛號，有則跳出</a:t>
            </a:r>
            <a:r>
              <a:rPr lang="en-US" altLang="zh-TW" dirty="0"/>
              <a:t>alert</a:t>
            </a:r>
            <a:r>
              <a:rPr lang="zh-TW" altLang="en-US" dirty="0"/>
              <a:t>提醒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事件</a:t>
            </a:r>
            <a:r>
              <a:rPr lang="en-US" altLang="zh-TW" dirty="0"/>
              <a:t>2:</a:t>
            </a:r>
            <a:r>
              <a:rPr lang="zh-TW" altLang="en-US" dirty="0"/>
              <a:t>點選後，連接儀器將儀器中的數值帶入指定欄位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事件</a:t>
            </a:r>
            <a:r>
              <a:rPr lang="en-US" altLang="zh-TW" dirty="0"/>
              <a:t>3:</a:t>
            </a:r>
            <a:r>
              <a:rPr lang="zh-TW" altLang="en-US" dirty="0"/>
              <a:t>清除下方所有檢傷紀錄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事件</a:t>
            </a:r>
            <a:r>
              <a:rPr lang="en-US" altLang="zh-TW" dirty="0"/>
              <a:t>4:</a:t>
            </a:r>
            <a:r>
              <a:rPr lang="zh-TW" altLang="en-US" dirty="0"/>
              <a:t>點擊後，讀取</a:t>
            </a:r>
            <a:r>
              <a:rPr lang="en-US" altLang="zh-TW" dirty="0" err="1"/>
              <a:t>ic</a:t>
            </a:r>
            <a:r>
              <a:rPr lang="zh-TW" altLang="en-US" dirty="0"/>
              <a:t>卡資訊，顯示在上方黃底資訊欄，並且新增</a:t>
            </a:r>
            <a:r>
              <a:rPr lang="en-US" altLang="zh-TW" dirty="0" err="1"/>
              <a:t>ic</a:t>
            </a:r>
            <a:r>
              <a:rPr lang="zh-TW" altLang="en-US" dirty="0"/>
              <a:t>卡資訊的分頁，並自動跳轉至傳染病篩檢的</a:t>
            </a:r>
            <a:r>
              <a:rPr lang="en-US" altLang="zh-TW" dirty="0"/>
              <a:t>dialog</a:t>
            </a:r>
          </a:p>
          <a:p>
            <a:pPr marL="0" indent="0">
              <a:buNone/>
            </a:pPr>
            <a:r>
              <a:rPr lang="zh-TW" altLang="en-US" dirty="0"/>
              <a:t>事件</a:t>
            </a:r>
            <a:r>
              <a:rPr lang="en-US" altLang="zh-TW" dirty="0"/>
              <a:t>5:</a:t>
            </a:r>
            <a:r>
              <a:rPr lang="zh-TW" altLang="en-US" dirty="0"/>
              <a:t>點擊後，調出傳染病篩檢的</a:t>
            </a:r>
            <a:r>
              <a:rPr lang="en-US" altLang="zh-TW" dirty="0"/>
              <a:t>dialog</a:t>
            </a:r>
          </a:p>
          <a:p>
            <a:pPr marL="0" indent="0">
              <a:buNone/>
            </a:pPr>
            <a:r>
              <a:rPr lang="zh-TW" altLang="en-US" dirty="0"/>
              <a:t>事件</a:t>
            </a:r>
            <a:r>
              <a:rPr lang="en-US" altLang="zh-TW" dirty="0"/>
              <a:t>6:</a:t>
            </a:r>
            <a:r>
              <a:rPr lang="zh-TW" altLang="en-US" dirty="0"/>
              <a:t>點選科別後，會在下方呈現該科別的大分類選項表格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事件</a:t>
            </a:r>
            <a:r>
              <a:rPr lang="en-US" altLang="zh-TW" dirty="0"/>
              <a:t>7:</a:t>
            </a:r>
            <a:r>
              <a:rPr lang="zh-TW" altLang="en-US" dirty="0"/>
              <a:t>點擊後，跳出全文檢索的</a:t>
            </a:r>
            <a:r>
              <a:rPr lang="en-US" altLang="zh-TW" dirty="0"/>
              <a:t>dialog</a:t>
            </a:r>
          </a:p>
          <a:p>
            <a:pPr marL="0" indent="0">
              <a:buNone/>
            </a:pPr>
            <a:r>
              <a:rPr lang="zh-TW" altLang="en-US" dirty="0"/>
              <a:t>事件</a:t>
            </a:r>
            <a:r>
              <a:rPr lang="en-US" altLang="zh-TW" dirty="0"/>
              <a:t>8:</a:t>
            </a:r>
            <a:r>
              <a:rPr lang="zh-TW" altLang="en-US" dirty="0"/>
              <a:t>點擊後，跳出修改分級的</a:t>
            </a:r>
            <a:r>
              <a:rPr lang="en-US" altLang="zh-TW" dirty="0"/>
              <a:t>dialog</a:t>
            </a:r>
          </a:p>
          <a:p>
            <a:pPr marL="0" indent="0">
              <a:buNone/>
            </a:pPr>
            <a:r>
              <a:rPr lang="zh-TW" altLang="en-US" dirty="0"/>
              <a:t>事件</a:t>
            </a:r>
            <a:r>
              <a:rPr lang="en-US" altLang="zh-TW" dirty="0"/>
              <a:t>9:</a:t>
            </a:r>
            <a:r>
              <a:rPr lang="zh-TW" altLang="en-US" dirty="0"/>
              <a:t>點擊後，跳出取消分級的</a:t>
            </a:r>
            <a:r>
              <a:rPr lang="en-US" altLang="zh-TW" dirty="0"/>
              <a:t>dialog</a:t>
            </a:r>
          </a:p>
          <a:p>
            <a:pPr marL="0" indent="0">
              <a:buNone/>
            </a:pPr>
            <a:r>
              <a:rPr lang="zh-TW" altLang="en-US" dirty="0"/>
              <a:t>事件</a:t>
            </a:r>
            <a:r>
              <a:rPr lang="en-US" altLang="zh-TW" dirty="0"/>
              <a:t>10:</a:t>
            </a:r>
            <a:r>
              <a:rPr lang="zh-TW" altLang="en-US" dirty="0"/>
              <a:t>點擊後，列出該主訴的判斷依據列表，並在護理紀錄的輸入框中，加入主訴字串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事件</a:t>
            </a:r>
            <a:r>
              <a:rPr lang="en-US" altLang="zh-TW" dirty="0"/>
              <a:t>11:</a:t>
            </a:r>
            <a:r>
              <a:rPr lang="zh-TW" altLang="en-US" dirty="0"/>
              <a:t>點選後，判斷是否與</a:t>
            </a:r>
            <a:r>
              <a:rPr lang="en-US" altLang="zh-TW" dirty="0"/>
              <a:t>vital </a:t>
            </a:r>
            <a:r>
              <a:rPr lang="en-US" altLang="zh-TW" dirty="0" err="1"/>
              <a:t>sign&amp;EMV</a:t>
            </a:r>
            <a:r>
              <a:rPr lang="zh-TW" altLang="en-US" dirty="0"/>
              <a:t>的結果相符，相符將判斷依據的結果字串加入護理紀錄的輸入框，並記錄分級結果，不相符會跳出</a:t>
            </a:r>
            <a:r>
              <a:rPr lang="en-US" altLang="zh-TW" dirty="0"/>
              <a:t>Alert</a:t>
            </a:r>
            <a:r>
              <a:rPr lang="zh-TW" altLang="en-US" dirty="0"/>
              <a:t>提醒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12B2D-D366-45A1-8AF0-15142403438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8686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觸發檢傷分級畫面中的事件</a:t>
            </a:r>
            <a:r>
              <a:rPr lang="en-US" altLang="zh-TW" dirty="0"/>
              <a:t>5</a:t>
            </a:r>
            <a:r>
              <a:rPr lang="zh-TW" altLang="en-US" dirty="0"/>
              <a:t>，跳出此畫面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12B2D-D366-45A1-8AF0-15142403438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500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觸發檢傷分級的事件</a:t>
            </a:r>
            <a:r>
              <a:rPr lang="en-US" altLang="zh-TW" dirty="0"/>
              <a:t>8</a:t>
            </a:r>
            <a:r>
              <a:rPr lang="zh-TW" altLang="en-US" dirty="0"/>
              <a:t>，跳出此</a:t>
            </a:r>
            <a:r>
              <a:rPr lang="en-US" altLang="zh-TW" dirty="0"/>
              <a:t>dialog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1:</a:t>
            </a:r>
            <a:r>
              <a:rPr lang="zh-TW" altLang="en-US" dirty="0"/>
              <a:t>將分級結果進行更新，更新後，分級結果及健保申請的欄位變成新的分級，並改變成該分級的顏色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12B2D-D366-45A1-8AF0-15142403438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9746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觸發檢傷分級的事件</a:t>
            </a:r>
            <a:r>
              <a:rPr lang="en-US" altLang="zh-TW" dirty="0"/>
              <a:t>9</a:t>
            </a:r>
            <a:r>
              <a:rPr lang="zh-TW" altLang="en-US" dirty="0"/>
              <a:t>，跳出此</a:t>
            </a:r>
            <a:r>
              <a:rPr lang="en-US" altLang="zh-TW" dirty="0"/>
              <a:t>dialog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1:</a:t>
            </a:r>
            <a:r>
              <a:rPr lang="zh-TW" altLang="en-US" dirty="0"/>
              <a:t>刪除分級結果，並重置護理紀錄及下方檢傷的選項，只留下大分類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12B2D-D366-45A1-8AF0-15142403438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0576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觸發檢傷分級的事件</a:t>
            </a:r>
            <a:r>
              <a:rPr lang="en-US" altLang="zh-TW" dirty="0"/>
              <a:t>7</a:t>
            </a:r>
            <a:r>
              <a:rPr lang="zh-TW" altLang="en-US" dirty="0"/>
              <a:t>，跳出此</a:t>
            </a:r>
            <a:r>
              <a:rPr lang="en-US" altLang="zh-TW" dirty="0"/>
              <a:t>dialog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科別會帶入檢傷分級的科別值，如果異動，檢傷分級的科別也會跟著異動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1:</a:t>
            </a:r>
            <a:r>
              <a:rPr lang="zh-TW" altLang="en-US" dirty="0"/>
              <a:t>同檢傷分級的事件</a:t>
            </a:r>
            <a:r>
              <a:rPr lang="en-US" altLang="zh-TW" dirty="0"/>
              <a:t>6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2:</a:t>
            </a:r>
            <a:r>
              <a:rPr lang="zh-TW" altLang="en-US" dirty="0"/>
              <a:t>查詢科別及關鍵字的結果，如果未填關鍵字，</a:t>
            </a:r>
            <a:r>
              <a:rPr lang="en-US" altLang="zh-TW" dirty="0"/>
              <a:t>string=‘’</a:t>
            </a:r>
            <a:r>
              <a:rPr lang="zh-TW" altLang="en-US" dirty="0"/>
              <a:t>，用同一</a:t>
            </a:r>
            <a:r>
              <a:rPr lang="en-US" altLang="zh-TW" dirty="0" err="1"/>
              <a:t>sp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3:</a:t>
            </a:r>
            <a:r>
              <a:rPr lang="zh-TW" altLang="en-US" dirty="0"/>
              <a:t>點選主訴選項，將查詢結果顯示在檢傷分級的表格區，並關閉全文檢索的</a:t>
            </a:r>
            <a:r>
              <a:rPr lang="en-US" altLang="zh-TW" dirty="0"/>
              <a:t>dialog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4:</a:t>
            </a:r>
            <a:r>
              <a:rPr lang="zh-TW" altLang="en-US" dirty="0"/>
              <a:t>關閉全文檢索的</a:t>
            </a:r>
            <a:r>
              <a:rPr lang="en-US" altLang="zh-TW" dirty="0"/>
              <a:t>dialog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12B2D-D366-45A1-8AF0-15142403438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98016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如果在檢傷分級的科別中選擇</a:t>
            </a:r>
            <a:r>
              <a:rPr lang="en-US" altLang="zh-TW" dirty="0"/>
              <a:t>”</a:t>
            </a:r>
            <a:r>
              <a:rPr lang="zh-TW" altLang="en-US" dirty="0"/>
              <a:t>外傷</a:t>
            </a:r>
            <a:r>
              <a:rPr lang="en-US" altLang="zh-TW" dirty="0"/>
              <a:t>”</a:t>
            </a:r>
            <a:r>
              <a:rPr lang="zh-TW" altLang="en-US" dirty="0"/>
              <a:t>，會自動新增該頁籤，並自動跳轉到此頁籤畫面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1:</a:t>
            </a:r>
            <a:r>
              <a:rPr lang="zh-TW" altLang="en-US" dirty="0"/>
              <a:t>如果沒有完成全部選項，會跳出</a:t>
            </a:r>
            <a:r>
              <a:rPr lang="en-US" altLang="zh-TW" dirty="0"/>
              <a:t>dialog</a:t>
            </a:r>
            <a:r>
              <a:rPr lang="zh-TW" altLang="en-US" dirty="0"/>
              <a:t>提醒或是其他的頁籤變成</a:t>
            </a:r>
            <a:r>
              <a:rPr lang="en-US" altLang="zh-TW" dirty="0"/>
              <a:t>disable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12B2D-D366-45A1-8AF0-15142403438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9391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檢傷其他的畫面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1:</a:t>
            </a:r>
            <a:r>
              <a:rPr lang="zh-TW" altLang="en-US" dirty="0"/>
              <a:t>確認是否填答該欄位，未填答要點到別的頁籤，會跳出</a:t>
            </a:r>
            <a:r>
              <a:rPr lang="en-US" altLang="zh-TW" dirty="0"/>
              <a:t>alert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2:</a:t>
            </a:r>
            <a:r>
              <a:rPr lang="zh-TW" altLang="en-US" dirty="0"/>
              <a:t>轉診選擇非轉診，會讓下方的轉診單選項變成</a:t>
            </a:r>
            <a:r>
              <a:rPr lang="en-US" altLang="zh-TW" dirty="0"/>
              <a:t>disable</a:t>
            </a:r>
            <a:r>
              <a:rPr lang="zh-TW" altLang="en-US" dirty="0"/>
              <a:t>，且選項文字變成灰色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3:</a:t>
            </a:r>
            <a:r>
              <a:rPr lang="zh-TW" altLang="en-US" dirty="0"/>
              <a:t>如果選擇或輸入醫院後的選單後，</a:t>
            </a:r>
            <a:r>
              <a:rPr lang="en-US" altLang="zh-TW" dirty="0"/>
              <a:t>radio </a:t>
            </a:r>
            <a:r>
              <a:rPr lang="en-US" altLang="zh-TW" dirty="0" err="1"/>
              <a:t>btn</a:t>
            </a:r>
            <a:r>
              <a:rPr lang="zh-TW" altLang="en-US" dirty="0"/>
              <a:t>會變更為醫院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4:</a:t>
            </a:r>
            <a:r>
              <a:rPr lang="zh-TW" altLang="en-US" dirty="0"/>
              <a:t>點擊按鈕後，跳出主訴選單的</a:t>
            </a:r>
            <a:r>
              <a:rPr lang="en-US" altLang="zh-TW" dirty="0"/>
              <a:t>dialog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5:</a:t>
            </a:r>
            <a:r>
              <a:rPr lang="zh-TW" altLang="en-US" dirty="0"/>
              <a:t>選擇特定選項，會記錄下來，在掛號後會跳出</a:t>
            </a:r>
            <a:r>
              <a:rPr lang="en-US" altLang="zh-TW" dirty="0"/>
              <a:t>alert</a:t>
            </a:r>
            <a:r>
              <a:rPr lang="zh-TW" altLang="en-US" dirty="0"/>
              <a:t>提醒要做的事項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6:</a:t>
            </a:r>
            <a:r>
              <a:rPr lang="zh-TW" altLang="en-US" dirty="0"/>
              <a:t>下拉式選單，可選擇多個病史的選項</a:t>
            </a:r>
            <a:r>
              <a:rPr lang="en-US" altLang="zh-TW" dirty="0"/>
              <a:t>(</a:t>
            </a:r>
            <a:r>
              <a:rPr lang="en-US" altLang="zh-TW" dirty="0" err="1"/>
              <a:t>primeNg</a:t>
            </a:r>
            <a:r>
              <a:rPr lang="en-US" altLang="zh-TW" dirty="0"/>
              <a:t>-multiselect)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12B2D-D366-45A1-8AF0-15142403438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0669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4BE9-43F4-448F-81C7-BB2CE10F5A39}" type="datetimeFigureOut">
              <a:rPr lang="zh-TW" altLang="en-US" smtClean="0"/>
              <a:t>2022/8/4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E4C8E-8D3B-4EA1-9A52-19CFE94C69D2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365" y="165693"/>
            <a:ext cx="2272918" cy="62258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282" y="3198952"/>
            <a:ext cx="883090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7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4497" y="126125"/>
            <a:ext cx="11130455" cy="70944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22889" y="1053115"/>
            <a:ext cx="11064765" cy="5063906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8/4/2022</a:t>
            </a:fld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831318" y="6356350"/>
            <a:ext cx="274320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85" b="35737"/>
          <a:stretch/>
        </p:blipFill>
        <p:spPr>
          <a:xfrm>
            <a:off x="376494" y="793102"/>
            <a:ext cx="8830907" cy="10263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365" y="165693"/>
            <a:ext cx="2272918" cy="62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029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0"/>
            <a:ext cx="10896600" cy="740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72965" y="977462"/>
            <a:ext cx="11177751" cy="5199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8/4/2022</a:t>
            </a:fld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925910" y="634058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365" y="165693"/>
            <a:ext cx="2272918" cy="62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28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14.xml"/><Relationship Id="rId4" Type="http://schemas.openxmlformats.org/officeDocument/2006/relationships/slide" Target="slide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slide" Target="slide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slide" Target="slide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slide" Target="slide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slide" Target="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5.xml"/><Relationship Id="rId4" Type="http://schemas.openxmlformats.org/officeDocument/2006/relationships/slide" Target="slide16.xml"/><Relationship Id="rId9" Type="http://schemas.openxmlformats.org/officeDocument/2006/relationships/slide" Target="slide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264743"/>
              </p:ext>
            </p:extLst>
          </p:nvPr>
        </p:nvGraphicFramePr>
        <p:xfrm>
          <a:off x="1349292" y="4068848"/>
          <a:ext cx="9106037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93462">
                  <a:extLst>
                    <a:ext uri="{9D8B030D-6E8A-4147-A177-3AD203B41FA5}">
                      <a16:colId xmlns:a16="http://schemas.microsoft.com/office/drawing/2014/main" val="1685814092"/>
                    </a:ext>
                  </a:extLst>
                </a:gridCol>
                <a:gridCol w="7412575">
                  <a:extLst>
                    <a:ext uri="{9D8B030D-6E8A-4147-A177-3AD203B41FA5}">
                      <a16:colId xmlns:a16="http://schemas.microsoft.com/office/drawing/2014/main" val="1545732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Product Owner</a:t>
                      </a:r>
                      <a:endParaRPr lang="zh-TW" altLang="en-US" b="1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孫培然</a:t>
                      </a:r>
                      <a:endParaRPr lang="en-US" altLang="zh-TW" sz="1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794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Scrum</a:t>
                      </a:r>
                      <a:r>
                        <a:rPr lang="en-US" altLang="zh-TW" sz="1800" baseline="0" dirty="0"/>
                        <a:t> Master</a:t>
                      </a:r>
                      <a:r>
                        <a:rPr lang="en-US" altLang="zh-TW" sz="1800" dirty="0"/>
                        <a:t> </a:t>
                      </a:r>
                      <a:endParaRPr lang="zh-TW" altLang="en-US" b="1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210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Scrum Team</a:t>
                      </a:r>
                      <a:endParaRPr lang="zh-TW" altLang="en-US" b="1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沈汶芳</a:t>
                      </a:r>
                      <a:endParaRPr lang="en-US" altLang="zh-TW" sz="18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058652"/>
                  </a:ext>
                </a:extLst>
              </a:tr>
            </a:tbl>
          </a:graphicData>
        </a:graphic>
      </p:graphicFrame>
      <p:sp>
        <p:nvSpPr>
          <p:cNvPr id="3" name="標題 2"/>
          <p:cNvSpPr>
            <a:spLocks noGrp="1"/>
          </p:cNvSpPr>
          <p:nvPr>
            <p:ph type="ctrTitle"/>
          </p:nvPr>
        </p:nvSpPr>
        <p:spPr>
          <a:xfrm>
            <a:off x="954828" y="973072"/>
            <a:ext cx="9738050" cy="2387600"/>
          </a:xfrm>
        </p:spPr>
        <p:txBody>
          <a:bodyPr/>
          <a:lstStyle/>
          <a:p>
            <a:r>
              <a:rPr lang="zh-TW" altLang="en-US" b="1" dirty="0"/>
              <a:t>系統設計書</a:t>
            </a:r>
            <a:r>
              <a:rPr lang="en-US" altLang="zh-TW" b="1" dirty="0"/>
              <a:t>—</a:t>
            </a:r>
            <a:r>
              <a:rPr lang="zh-TW" altLang="en-US" b="1" dirty="0"/>
              <a:t>檢傷分類系統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752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797098"/>
              </p:ext>
            </p:extLst>
          </p:nvPr>
        </p:nvGraphicFramePr>
        <p:xfrm>
          <a:off x="-81476" y="1729582"/>
          <a:ext cx="3943526" cy="25603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90724">
                  <a:extLst>
                    <a:ext uri="{9D8B030D-6E8A-4147-A177-3AD203B41FA5}">
                      <a16:colId xmlns:a16="http://schemas.microsoft.com/office/drawing/2014/main" val="763461181"/>
                    </a:ext>
                  </a:extLst>
                </a:gridCol>
                <a:gridCol w="3352802">
                  <a:extLst>
                    <a:ext uri="{9D8B030D-6E8A-4147-A177-3AD203B41FA5}">
                      <a16:colId xmlns:a16="http://schemas.microsoft.com/office/drawing/2014/main" val="4214860024"/>
                    </a:ext>
                  </a:extLst>
                </a:gridCol>
              </a:tblGrid>
              <a:tr h="33731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事件名稱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880104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onIsFullAnswerClick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558759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onReferralItemClick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55730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onHospitalItemClick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933427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onCCEvaluateClick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019340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onEmergyDiseaseItemClick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184423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onDiseaseHistoryItemsClcik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95533"/>
                  </a:ext>
                </a:extLst>
              </a:tr>
            </a:tbl>
          </a:graphicData>
        </a:graphic>
      </p:graphicFrame>
      <p:sp>
        <p:nvSpPr>
          <p:cNvPr id="16" name="標題 1"/>
          <p:cNvSpPr txBox="1">
            <a:spLocks/>
          </p:cNvSpPr>
          <p:nvPr/>
        </p:nvSpPr>
        <p:spPr>
          <a:xfrm>
            <a:off x="376494" y="-87409"/>
            <a:ext cx="8900510" cy="11746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Event Binding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(8/18)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49F6C64-69FF-4B80-832C-78143D36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436" y="1145240"/>
            <a:ext cx="8142089" cy="513056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35C2AA5-55E3-43CB-8FC0-43860615C2CB}"/>
              </a:ext>
            </a:extLst>
          </p:cNvPr>
          <p:cNvSpPr/>
          <p:nvPr/>
        </p:nvSpPr>
        <p:spPr>
          <a:xfrm>
            <a:off x="3702969" y="1504709"/>
            <a:ext cx="8417859" cy="492459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034DD85-9644-46B6-8544-E3A7485BE041}"/>
              </a:ext>
            </a:extLst>
          </p:cNvPr>
          <p:cNvSpPr/>
          <p:nvPr/>
        </p:nvSpPr>
        <p:spPr>
          <a:xfrm>
            <a:off x="2302794" y="6241284"/>
            <a:ext cx="1591828" cy="37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TriageMain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D660BFC-7265-4AF8-BFAE-C209A748D799}"/>
              </a:ext>
            </a:extLst>
          </p:cNvPr>
          <p:cNvSpPr/>
          <p:nvPr/>
        </p:nvSpPr>
        <p:spPr>
          <a:xfrm>
            <a:off x="4047564" y="2395959"/>
            <a:ext cx="7717447" cy="384532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62077F6-1283-4C40-99AC-AFB761C52842}"/>
              </a:ext>
            </a:extLst>
          </p:cNvPr>
          <p:cNvSpPr/>
          <p:nvPr/>
        </p:nvSpPr>
        <p:spPr>
          <a:xfrm>
            <a:off x="9898013" y="2141760"/>
            <a:ext cx="1591828" cy="37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TriageInfos</a:t>
            </a:r>
            <a:endParaRPr lang="zh-TW" altLang="en-US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35F224-5037-40D1-858B-1E96C9AF61FC}"/>
              </a:ext>
            </a:extLst>
          </p:cNvPr>
          <p:cNvSpPr/>
          <p:nvPr/>
        </p:nvSpPr>
        <p:spPr>
          <a:xfrm>
            <a:off x="6403744" y="4799013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2C4917BE-2AC3-4FB5-BEC6-2829F2F03C07}"/>
              </a:ext>
            </a:extLst>
          </p:cNvPr>
          <p:cNvSpPr/>
          <p:nvPr/>
        </p:nvSpPr>
        <p:spPr>
          <a:xfrm>
            <a:off x="11351911" y="3844115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5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A4F1D546-F460-48C9-BBBC-A87DA4B4B49D}"/>
              </a:ext>
            </a:extLst>
          </p:cNvPr>
          <p:cNvSpPr/>
          <p:nvPr/>
        </p:nvSpPr>
        <p:spPr>
          <a:xfrm>
            <a:off x="11351911" y="4784645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6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4" name="內容版面配置區 3">
            <a:extLst>
              <a:ext uri="{FF2B5EF4-FFF2-40B4-BE49-F238E27FC236}">
                <a16:creationId xmlns:a16="http://schemas.microsoft.com/office/drawing/2014/main" id="{6D1A8E8F-F997-4CCD-87B4-26FE85106C06}"/>
              </a:ext>
            </a:extLst>
          </p:cNvPr>
          <p:cNvSpPr txBox="1">
            <a:spLocks/>
          </p:cNvSpPr>
          <p:nvPr/>
        </p:nvSpPr>
        <p:spPr>
          <a:xfrm>
            <a:off x="12649073" y="1906359"/>
            <a:ext cx="3836188" cy="605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原系統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—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檢傷其他</a:t>
            </a:r>
            <a:endParaRPr lang="en-US" altLang="zh-TW" sz="2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C5212DD0-3487-4EE8-819C-49DF5F5749D7}"/>
              </a:ext>
            </a:extLst>
          </p:cNvPr>
          <p:cNvSpPr/>
          <p:nvPr/>
        </p:nvSpPr>
        <p:spPr>
          <a:xfrm>
            <a:off x="8330581" y="4297756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2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184AAB0D-224C-4BE6-A8E4-51E5C0BB0FB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9652" y="2395959"/>
            <a:ext cx="6778285" cy="422136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橢圓 26">
            <a:extLst>
              <a:ext uri="{FF2B5EF4-FFF2-40B4-BE49-F238E27FC236}">
                <a16:creationId xmlns:a16="http://schemas.microsoft.com/office/drawing/2014/main" id="{00648E03-3F51-4CF9-9976-CAC5DA784B5A}"/>
              </a:ext>
            </a:extLst>
          </p:cNvPr>
          <p:cNvSpPr/>
          <p:nvPr/>
        </p:nvSpPr>
        <p:spPr>
          <a:xfrm>
            <a:off x="9139419" y="2678408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4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31FDCB66-5D69-46B0-9020-50EC7B3CD8CC}"/>
              </a:ext>
            </a:extLst>
          </p:cNvPr>
          <p:cNvSpPr/>
          <p:nvPr/>
        </p:nvSpPr>
        <p:spPr>
          <a:xfrm>
            <a:off x="6440470" y="2339936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1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53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83775"/>
              </p:ext>
            </p:extLst>
          </p:nvPr>
        </p:nvGraphicFramePr>
        <p:xfrm>
          <a:off x="71172" y="1709542"/>
          <a:ext cx="3529094" cy="10972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28643">
                  <a:extLst>
                    <a:ext uri="{9D8B030D-6E8A-4147-A177-3AD203B41FA5}">
                      <a16:colId xmlns:a16="http://schemas.microsoft.com/office/drawing/2014/main" val="763461181"/>
                    </a:ext>
                  </a:extLst>
                </a:gridCol>
                <a:gridCol w="3000451">
                  <a:extLst>
                    <a:ext uri="{9D8B030D-6E8A-4147-A177-3AD203B41FA5}">
                      <a16:colId xmlns:a16="http://schemas.microsoft.com/office/drawing/2014/main" val="4214860024"/>
                    </a:ext>
                  </a:extLst>
                </a:gridCol>
              </a:tblGrid>
              <a:tr h="33731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事件名稱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880104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onEvaluateItemClick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55730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onEvaluateSubmitClick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758438"/>
                  </a:ext>
                </a:extLst>
              </a:tr>
            </a:tbl>
          </a:graphicData>
        </a:graphic>
      </p:graphicFrame>
      <p:sp>
        <p:nvSpPr>
          <p:cNvPr id="16" name="標題 1"/>
          <p:cNvSpPr txBox="1">
            <a:spLocks/>
          </p:cNvSpPr>
          <p:nvPr/>
        </p:nvSpPr>
        <p:spPr>
          <a:xfrm>
            <a:off x="376494" y="-87409"/>
            <a:ext cx="8900510" cy="11746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Event Binding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(9/18)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49F6C64-69FF-4B80-832C-78143D36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666" y="1145240"/>
            <a:ext cx="8085630" cy="5130568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31FDCB66-5D69-46B0-9020-50EC7B3CD8CC}"/>
              </a:ext>
            </a:extLst>
          </p:cNvPr>
          <p:cNvSpPr/>
          <p:nvPr/>
        </p:nvSpPr>
        <p:spPr>
          <a:xfrm>
            <a:off x="8263219" y="2902264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034DD85-9644-46B6-8544-E3A7485BE041}"/>
              </a:ext>
            </a:extLst>
          </p:cNvPr>
          <p:cNvSpPr/>
          <p:nvPr/>
        </p:nvSpPr>
        <p:spPr>
          <a:xfrm>
            <a:off x="2302794" y="6241284"/>
            <a:ext cx="1591828" cy="37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TriageMain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D660BFC-7265-4AF8-BFAE-C209A748D799}"/>
              </a:ext>
            </a:extLst>
          </p:cNvPr>
          <p:cNvSpPr/>
          <p:nvPr/>
        </p:nvSpPr>
        <p:spPr>
          <a:xfrm>
            <a:off x="4001426" y="1436051"/>
            <a:ext cx="7553266" cy="466341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62077F6-1283-4C40-99AC-AFB761C52842}"/>
              </a:ext>
            </a:extLst>
          </p:cNvPr>
          <p:cNvSpPr/>
          <p:nvPr/>
        </p:nvSpPr>
        <p:spPr>
          <a:xfrm>
            <a:off x="8844478" y="1060008"/>
            <a:ext cx="1591828" cy="37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CCEvaluate</a:t>
            </a:r>
            <a:endParaRPr lang="zh-TW" altLang="en-US" dirty="0"/>
          </a:p>
        </p:txBody>
      </p:sp>
      <p:sp>
        <p:nvSpPr>
          <p:cNvPr id="13" name="內容版面配置區 3">
            <a:extLst>
              <a:ext uri="{FF2B5EF4-FFF2-40B4-BE49-F238E27FC236}">
                <a16:creationId xmlns:a16="http://schemas.microsoft.com/office/drawing/2014/main" id="{22CC033C-C136-42AA-954C-CD3BA4202386}"/>
              </a:ext>
            </a:extLst>
          </p:cNvPr>
          <p:cNvSpPr txBox="1">
            <a:spLocks/>
          </p:cNvSpPr>
          <p:nvPr/>
        </p:nvSpPr>
        <p:spPr>
          <a:xfrm>
            <a:off x="12649072" y="1906359"/>
            <a:ext cx="5943727" cy="605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原系統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—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檢傷其他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-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主訴</a:t>
            </a:r>
            <a:endParaRPr lang="en-US" altLang="zh-TW" sz="2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06765544-03D0-46B1-90DD-4118B22F4967}"/>
              </a:ext>
            </a:extLst>
          </p:cNvPr>
          <p:cNvSpPr/>
          <p:nvPr/>
        </p:nvSpPr>
        <p:spPr>
          <a:xfrm>
            <a:off x="10614364" y="2004700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2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152ECDD6-20D9-4CD8-A68B-22DB9A04061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9072" y="2564061"/>
            <a:ext cx="6054564" cy="4167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74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335263"/>
              </p:ext>
            </p:extLst>
          </p:nvPr>
        </p:nvGraphicFramePr>
        <p:xfrm>
          <a:off x="71172" y="1709542"/>
          <a:ext cx="3529094" cy="3657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28643">
                  <a:extLst>
                    <a:ext uri="{9D8B030D-6E8A-4147-A177-3AD203B41FA5}">
                      <a16:colId xmlns:a16="http://schemas.microsoft.com/office/drawing/2014/main" val="763461181"/>
                    </a:ext>
                  </a:extLst>
                </a:gridCol>
                <a:gridCol w="3000451">
                  <a:extLst>
                    <a:ext uri="{9D8B030D-6E8A-4147-A177-3AD203B41FA5}">
                      <a16:colId xmlns:a16="http://schemas.microsoft.com/office/drawing/2014/main" val="4214860024"/>
                    </a:ext>
                  </a:extLst>
                </a:gridCol>
              </a:tblGrid>
              <a:tr h="33731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事件名稱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880104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onEvaluateItemsClick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55730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onPressAvaibleClick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933427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onNewPressRecordClick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019340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onNewHurtRecordClick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605300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onFallEvaluateClcik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709362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onIsFalPeopleClick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700811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7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onTunpleEditClick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205247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8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onTunpleDeleteClick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723069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9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onBMICaculate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7731712"/>
                  </a:ext>
                </a:extLst>
              </a:tr>
            </a:tbl>
          </a:graphicData>
        </a:graphic>
      </p:graphicFrame>
      <p:sp>
        <p:nvSpPr>
          <p:cNvPr id="16" name="標題 1"/>
          <p:cNvSpPr txBox="1">
            <a:spLocks/>
          </p:cNvSpPr>
          <p:nvPr/>
        </p:nvSpPr>
        <p:spPr>
          <a:xfrm>
            <a:off x="376494" y="-87409"/>
            <a:ext cx="8900510" cy="11746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Event Binding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(10/18)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49F6C64-69FF-4B80-832C-78143D36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622" y="1249358"/>
            <a:ext cx="8142088" cy="5130568"/>
          </a:xfrm>
          <a:prstGeom prst="rect">
            <a:avLst/>
          </a:prstGeom>
        </p:spPr>
      </p:pic>
      <p:sp>
        <p:nvSpPr>
          <p:cNvPr id="4" name="橢圓 3">
            <a:hlinkClick r:id="rId4" action="ppaction://hlinksldjump"/>
            <a:extLst>
              <a:ext uri="{FF2B5EF4-FFF2-40B4-BE49-F238E27FC236}">
                <a16:creationId xmlns:a16="http://schemas.microsoft.com/office/drawing/2014/main" id="{31FDCB66-5D69-46B0-9020-50EC7B3CD8CC}"/>
              </a:ext>
            </a:extLst>
          </p:cNvPr>
          <p:cNvSpPr/>
          <p:nvPr/>
        </p:nvSpPr>
        <p:spPr>
          <a:xfrm>
            <a:off x="7250231" y="2124737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35C2AA5-55E3-43CB-8FC0-43860615C2CB}"/>
              </a:ext>
            </a:extLst>
          </p:cNvPr>
          <p:cNvSpPr/>
          <p:nvPr/>
        </p:nvSpPr>
        <p:spPr>
          <a:xfrm>
            <a:off x="3702970" y="2124736"/>
            <a:ext cx="8365766" cy="43045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034DD85-9644-46B6-8544-E3A7485BE041}"/>
              </a:ext>
            </a:extLst>
          </p:cNvPr>
          <p:cNvSpPr/>
          <p:nvPr/>
        </p:nvSpPr>
        <p:spPr>
          <a:xfrm>
            <a:off x="2302794" y="6241284"/>
            <a:ext cx="1591828" cy="37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TriageMain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D660BFC-7265-4AF8-BFAE-C209A748D799}"/>
              </a:ext>
            </a:extLst>
          </p:cNvPr>
          <p:cNvSpPr/>
          <p:nvPr/>
        </p:nvSpPr>
        <p:spPr>
          <a:xfrm>
            <a:off x="4047564" y="2530648"/>
            <a:ext cx="7866529" cy="378484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62077F6-1283-4C40-99AC-AFB761C52842}"/>
              </a:ext>
            </a:extLst>
          </p:cNvPr>
          <p:cNvSpPr/>
          <p:nvPr/>
        </p:nvSpPr>
        <p:spPr>
          <a:xfrm>
            <a:off x="10241240" y="2278191"/>
            <a:ext cx="1591828" cy="37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NurseEvaluate</a:t>
            </a:r>
            <a:endParaRPr lang="zh-TW" altLang="en-US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35F224-5037-40D1-858B-1E96C9AF61FC}"/>
              </a:ext>
            </a:extLst>
          </p:cNvPr>
          <p:cNvSpPr/>
          <p:nvPr/>
        </p:nvSpPr>
        <p:spPr>
          <a:xfrm>
            <a:off x="8531662" y="2887635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2" name="橢圓 11">
            <a:hlinkClick r:id="rId5" action="ppaction://hlinksldjump"/>
            <a:extLst>
              <a:ext uri="{FF2B5EF4-FFF2-40B4-BE49-F238E27FC236}">
                <a16:creationId xmlns:a16="http://schemas.microsoft.com/office/drawing/2014/main" id="{2C4917BE-2AC3-4FB5-BEC6-2829F2F03C07}"/>
              </a:ext>
            </a:extLst>
          </p:cNvPr>
          <p:cNvSpPr/>
          <p:nvPr/>
        </p:nvSpPr>
        <p:spPr>
          <a:xfrm>
            <a:off x="6903006" y="2900161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3" name="橢圓 12">
            <a:hlinkClick r:id="rId6" action="ppaction://hlinksldjump"/>
            <a:extLst>
              <a:ext uri="{FF2B5EF4-FFF2-40B4-BE49-F238E27FC236}">
                <a16:creationId xmlns:a16="http://schemas.microsoft.com/office/drawing/2014/main" id="{3BAECFCB-250A-4F3B-983B-67CCB3AD9682}"/>
              </a:ext>
            </a:extLst>
          </p:cNvPr>
          <p:cNvSpPr/>
          <p:nvPr/>
        </p:nvSpPr>
        <p:spPr>
          <a:xfrm>
            <a:off x="6150973" y="3183216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4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B25CA735-77E0-44AD-8760-B498D95CBDF5}"/>
              </a:ext>
            </a:extLst>
          </p:cNvPr>
          <p:cNvSpPr/>
          <p:nvPr/>
        </p:nvSpPr>
        <p:spPr>
          <a:xfrm>
            <a:off x="8531662" y="3447259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5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E77DC41B-7450-486E-975B-16A3F2884ACC}"/>
              </a:ext>
            </a:extLst>
          </p:cNvPr>
          <p:cNvSpPr/>
          <p:nvPr/>
        </p:nvSpPr>
        <p:spPr>
          <a:xfrm>
            <a:off x="8406894" y="4423069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6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7D3CF2F-6383-4652-8354-3EFC421E65F8}"/>
              </a:ext>
            </a:extLst>
          </p:cNvPr>
          <p:cNvSpPr/>
          <p:nvPr/>
        </p:nvSpPr>
        <p:spPr>
          <a:xfrm>
            <a:off x="-3487778" y="1"/>
            <a:ext cx="340319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000"/>
              </a:lnSpc>
            </a:pPr>
            <a:endParaRPr lang="zh-TW" altLang="en-US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ts val="2000"/>
              </a:lnSpc>
              <a:buFont typeface="+mj-lt"/>
              <a:buAutoNum type="arabicPeriod"/>
            </a:pP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檢傷分類系統</a:t>
            </a:r>
            <a:b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1-1 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檢傷分類</a:t>
            </a:r>
            <a:b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(1)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可讀卡</a:t>
            </a:r>
            <a:b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*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(2)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可連接生命徵象儀器並帶入到指定位置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(7)</a:t>
            </a: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2000"/>
              </a:lnSpc>
            </a:pP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1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-2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檢傷其他</a:t>
            </a: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2000"/>
              </a:lnSpc>
            </a:pP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* 自動帶入到院時間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為跳出傳染病通報視窗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lnSpc>
                <a:spcPts val="2000"/>
              </a:lnSpc>
            </a:pP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* 身高體重的數值會帶入護理評估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營養評估計算</a:t>
            </a:r>
            <a:r>
              <a:rPr lang="en-US" altLang="zh-TW" sz="1200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bmi</a:t>
            </a:r>
            <a:b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1-3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高危險性機轉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ts val="2000"/>
              </a:lnSpc>
            </a:pP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*  如果在檢傷分類中填選外科才會出現的畫面</a:t>
            </a:r>
          </a:p>
          <a:p>
            <a:pPr lvl="1">
              <a:lnSpc>
                <a:spcPts val="2000"/>
              </a:lnSpc>
            </a:pPr>
            <a:r>
              <a:rPr lang="zh-TW" altLang="en-US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1-4</a:t>
            </a:r>
            <a:r>
              <a:rPr lang="zh-TW" altLang="en-US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護理評估 </a:t>
            </a:r>
          </a:p>
          <a:p>
            <a:pPr lvl="1">
              <a:lnSpc>
                <a:spcPts val="2000"/>
              </a:lnSpc>
            </a:pPr>
            <a:r>
              <a:rPr lang="zh-TW" altLang="en-US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* 用</a:t>
            </a:r>
            <a:r>
              <a:rPr lang="en-US" altLang="zh-TW" sz="1200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tabview</a:t>
            </a:r>
            <a:r>
              <a:rPr lang="zh-TW" altLang="en-US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分成四大評估項目</a:t>
            </a:r>
          </a:p>
          <a:p>
            <a:pPr lvl="1">
              <a:lnSpc>
                <a:spcPts val="2000"/>
              </a:lnSpc>
            </a:pPr>
            <a:r>
              <a:rPr lang="zh-TW" altLang="en-US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* 其中的壓瘡、疼痛評估需要點擊圖片，來選擇部位</a:t>
            </a:r>
          </a:p>
          <a:p>
            <a:pPr lvl="1">
              <a:lnSpc>
                <a:spcPts val="2000"/>
              </a:lnSpc>
            </a:pPr>
            <a:r>
              <a:rPr lang="zh-TW" altLang="en-US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* 疼痛評估在選擇完評估種類後會出現評估的數值供使用者選擇</a:t>
            </a:r>
            <a:br>
              <a:rPr lang="en-US" altLang="zh-TW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1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內容版面配置區 3">
            <a:extLst>
              <a:ext uri="{FF2B5EF4-FFF2-40B4-BE49-F238E27FC236}">
                <a16:creationId xmlns:a16="http://schemas.microsoft.com/office/drawing/2014/main" id="{2635694E-9A76-4AD8-8FE8-380D49835EE7}"/>
              </a:ext>
            </a:extLst>
          </p:cNvPr>
          <p:cNvSpPr txBox="1">
            <a:spLocks/>
          </p:cNvSpPr>
          <p:nvPr/>
        </p:nvSpPr>
        <p:spPr>
          <a:xfrm>
            <a:off x="12228362" y="946484"/>
            <a:ext cx="5040987" cy="605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原系統</a:t>
            </a:r>
            <a:r>
              <a:rPr lang="en-US" altLang="zh-TW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—</a:t>
            </a:r>
            <a:r>
              <a:rPr lang="zh-TW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護理評估</a:t>
            </a:r>
            <a:r>
              <a:rPr lang="en-US" altLang="zh-TW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:</a:t>
            </a:r>
            <a:r>
              <a:rPr lang="zh-TW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跌倒評估、營養評估</a:t>
            </a:r>
            <a:endParaRPr lang="en-US" altLang="zh-TW" sz="20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5D190E20-668C-4C1E-95DB-C06D6B61D822}"/>
              </a:ext>
            </a:extLst>
          </p:cNvPr>
          <p:cNvSpPr/>
          <p:nvPr/>
        </p:nvSpPr>
        <p:spPr>
          <a:xfrm>
            <a:off x="10965726" y="3050221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7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D5D24839-F5F4-465C-BA50-DFA960F30D94}"/>
              </a:ext>
            </a:extLst>
          </p:cNvPr>
          <p:cNvSpPr/>
          <p:nvPr/>
        </p:nvSpPr>
        <p:spPr>
          <a:xfrm>
            <a:off x="11343600" y="3060146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8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67D35D32-4159-4057-ADF7-7EFFC7276B93}"/>
              </a:ext>
            </a:extLst>
          </p:cNvPr>
          <p:cNvSpPr/>
          <p:nvPr/>
        </p:nvSpPr>
        <p:spPr>
          <a:xfrm>
            <a:off x="9403567" y="2408450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9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CA888299-4B8A-40FC-9B23-CF093929BBE3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9002" y="1600806"/>
            <a:ext cx="5040988" cy="2281171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D5EACBB7-719B-478E-AD15-949458C53020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3092" y="3881977"/>
            <a:ext cx="5040988" cy="27353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716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854280"/>
              </p:ext>
            </p:extLst>
          </p:nvPr>
        </p:nvGraphicFramePr>
        <p:xfrm>
          <a:off x="71172" y="1709542"/>
          <a:ext cx="3748474" cy="731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61505">
                  <a:extLst>
                    <a:ext uri="{9D8B030D-6E8A-4147-A177-3AD203B41FA5}">
                      <a16:colId xmlns:a16="http://schemas.microsoft.com/office/drawing/2014/main" val="763461181"/>
                    </a:ext>
                  </a:extLst>
                </a:gridCol>
                <a:gridCol w="3186969">
                  <a:extLst>
                    <a:ext uri="{9D8B030D-6E8A-4147-A177-3AD203B41FA5}">
                      <a16:colId xmlns:a16="http://schemas.microsoft.com/office/drawing/2014/main" val="4214860024"/>
                    </a:ext>
                  </a:extLst>
                </a:gridCol>
              </a:tblGrid>
              <a:tr h="33731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事件名稱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880104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onPatientAgeSubmitClick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55730"/>
                  </a:ext>
                </a:extLst>
              </a:tr>
            </a:tbl>
          </a:graphicData>
        </a:graphic>
      </p:graphicFrame>
      <p:sp>
        <p:nvSpPr>
          <p:cNvPr id="16" name="標題 1"/>
          <p:cNvSpPr txBox="1">
            <a:spLocks/>
          </p:cNvSpPr>
          <p:nvPr/>
        </p:nvSpPr>
        <p:spPr>
          <a:xfrm>
            <a:off x="376494" y="-87409"/>
            <a:ext cx="8900510" cy="11746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Event Binding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(11/18)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49F6C64-69FF-4B80-832C-78143D36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276" y="1249358"/>
            <a:ext cx="8092779" cy="5130568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31FDCB66-5D69-46B0-9020-50EC7B3CD8CC}"/>
              </a:ext>
            </a:extLst>
          </p:cNvPr>
          <p:cNvSpPr/>
          <p:nvPr/>
        </p:nvSpPr>
        <p:spPr>
          <a:xfrm>
            <a:off x="8037387" y="3918926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D660BFC-7265-4AF8-BFAE-C209A748D799}"/>
              </a:ext>
            </a:extLst>
          </p:cNvPr>
          <p:cNvSpPr/>
          <p:nvPr/>
        </p:nvSpPr>
        <p:spPr>
          <a:xfrm>
            <a:off x="6412375" y="2654235"/>
            <a:ext cx="3649878" cy="211453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62077F6-1283-4C40-99AC-AFB761C52842}"/>
              </a:ext>
            </a:extLst>
          </p:cNvPr>
          <p:cNvSpPr/>
          <p:nvPr/>
        </p:nvSpPr>
        <p:spPr>
          <a:xfrm>
            <a:off x="7441400" y="2328123"/>
            <a:ext cx="1591828" cy="37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NurseEvaluate</a:t>
            </a:r>
            <a:endParaRPr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7D3CF2F-6383-4652-8354-3EFC421E65F8}"/>
              </a:ext>
            </a:extLst>
          </p:cNvPr>
          <p:cNvSpPr/>
          <p:nvPr/>
        </p:nvSpPr>
        <p:spPr>
          <a:xfrm>
            <a:off x="-3487778" y="1"/>
            <a:ext cx="340319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000"/>
              </a:lnSpc>
            </a:pPr>
            <a:endParaRPr lang="zh-TW" altLang="en-US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ts val="2000"/>
              </a:lnSpc>
              <a:buFont typeface="+mj-lt"/>
              <a:buAutoNum type="arabicPeriod"/>
            </a:pP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檢傷分類系統</a:t>
            </a:r>
            <a:b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1-1 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檢傷分類</a:t>
            </a:r>
            <a:b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(1)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可讀卡</a:t>
            </a:r>
            <a:b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*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(2)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可連接生命徵象儀器並帶入到指定位置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(7)</a:t>
            </a: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2000"/>
              </a:lnSpc>
            </a:pP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1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-2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檢傷其他</a:t>
            </a: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2000"/>
              </a:lnSpc>
            </a:pP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* 自動帶入到院時間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為跳出傳染病通報視窗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lnSpc>
                <a:spcPts val="2000"/>
              </a:lnSpc>
            </a:pP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* 身高體重的數值會帶入護理評估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營養評估計算</a:t>
            </a:r>
            <a:r>
              <a:rPr lang="en-US" altLang="zh-TW" sz="1200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bmi</a:t>
            </a:r>
            <a:b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1-3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高危險性機轉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ts val="2000"/>
              </a:lnSpc>
            </a:pP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*  如果在檢傷分類中填選外科才會出現的畫面</a:t>
            </a:r>
          </a:p>
          <a:p>
            <a:pPr lvl="1">
              <a:lnSpc>
                <a:spcPts val="2000"/>
              </a:lnSpc>
            </a:pPr>
            <a:r>
              <a:rPr lang="zh-TW" altLang="en-US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1-4</a:t>
            </a:r>
            <a:r>
              <a:rPr lang="zh-TW" altLang="en-US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護理評估 </a:t>
            </a:r>
          </a:p>
          <a:p>
            <a:pPr lvl="1">
              <a:lnSpc>
                <a:spcPts val="2000"/>
              </a:lnSpc>
            </a:pPr>
            <a:r>
              <a:rPr lang="zh-TW" altLang="en-US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* 用</a:t>
            </a:r>
            <a:r>
              <a:rPr lang="en-US" altLang="zh-TW" sz="1200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tabview</a:t>
            </a:r>
            <a:r>
              <a:rPr lang="zh-TW" altLang="en-US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分成四大評估項目</a:t>
            </a:r>
          </a:p>
          <a:p>
            <a:pPr lvl="1">
              <a:lnSpc>
                <a:spcPts val="2000"/>
              </a:lnSpc>
            </a:pPr>
            <a:r>
              <a:rPr lang="zh-TW" altLang="en-US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* 其中的壓瘡、疼痛評估需要點擊圖片，來選擇部位</a:t>
            </a:r>
          </a:p>
          <a:p>
            <a:pPr lvl="1">
              <a:lnSpc>
                <a:spcPts val="2000"/>
              </a:lnSpc>
            </a:pPr>
            <a:r>
              <a:rPr lang="zh-TW" altLang="en-US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* 疼痛評估在選擇完評估種類後會出現評估的數值供使用者選擇</a:t>
            </a:r>
            <a:br>
              <a:rPr lang="en-US" altLang="zh-TW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1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內容版面配置區 3">
            <a:extLst>
              <a:ext uri="{FF2B5EF4-FFF2-40B4-BE49-F238E27FC236}">
                <a16:creationId xmlns:a16="http://schemas.microsoft.com/office/drawing/2014/main" id="{2635694E-9A76-4AD8-8FE8-380D49835EE7}"/>
              </a:ext>
            </a:extLst>
          </p:cNvPr>
          <p:cNvSpPr txBox="1">
            <a:spLocks/>
          </p:cNvSpPr>
          <p:nvPr/>
        </p:nvSpPr>
        <p:spPr>
          <a:xfrm>
            <a:off x="12315424" y="946484"/>
            <a:ext cx="5943727" cy="605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原系統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—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護理評估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-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無</a:t>
            </a:r>
            <a:r>
              <a:rPr lang="en-US" altLang="zh-TW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ic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提醒</a:t>
            </a:r>
            <a:endParaRPr lang="en-US" altLang="zh-TW" sz="2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800C4BE-D88E-456A-BAF1-E9859B4840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30" t="21070" r="16446" b="27494"/>
          <a:stretch/>
        </p:blipFill>
        <p:spPr>
          <a:xfrm>
            <a:off x="12552768" y="2155189"/>
            <a:ext cx="5469038" cy="352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00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943475"/>
              </p:ext>
            </p:extLst>
          </p:nvPr>
        </p:nvGraphicFramePr>
        <p:xfrm>
          <a:off x="71172" y="1709542"/>
          <a:ext cx="3769062" cy="1828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64589">
                  <a:extLst>
                    <a:ext uri="{9D8B030D-6E8A-4147-A177-3AD203B41FA5}">
                      <a16:colId xmlns:a16="http://schemas.microsoft.com/office/drawing/2014/main" val="763461181"/>
                    </a:ext>
                  </a:extLst>
                </a:gridCol>
                <a:gridCol w="3204473">
                  <a:extLst>
                    <a:ext uri="{9D8B030D-6E8A-4147-A177-3AD203B41FA5}">
                      <a16:colId xmlns:a16="http://schemas.microsoft.com/office/drawing/2014/main" val="4214860024"/>
                    </a:ext>
                  </a:extLst>
                </a:gridCol>
              </a:tblGrid>
              <a:tr h="33731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事件名稱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880104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onPressPositionClick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55730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onPressRecordSubmitClick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933427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onFoodTabooClick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019340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onAnalConditionClick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605300"/>
                  </a:ext>
                </a:extLst>
              </a:tr>
            </a:tbl>
          </a:graphicData>
        </a:graphic>
      </p:graphicFrame>
      <p:sp>
        <p:nvSpPr>
          <p:cNvPr id="16" name="標題 1"/>
          <p:cNvSpPr txBox="1">
            <a:spLocks/>
          </p:cNvSpPr>
          <p:nvPr/>
        </p:nvSpPr>
        <p:spPr>
          <a:xfrm>
            <a:off x="376494" y="-87409"/>
            <a:ext cx="8900510" cy="11746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Event Binding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(12/18)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49F6C64-69FF-4B80-832C-78143D36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234" y="1145240"/>
            <a:ext cx="8078493" cy="5130568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31FDCB66-5D69-46B0-9020-50EC7B3CD8CC}"/>
              </a:ext>
            </a:extLst>
          </p:cNvPr>
          <p:cNvSpPr/>
          <p:nvPr/>
        </p:nvSpPr>
        <p:spPr>
          <a:xfrm>
            <a:off x="8231226" y="2238343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D660BFC-7265-4AF8-BFAE-C209A748D799}"/>
              </a:ext>
            </a:extLst>
          </p:cNvPr>
          <p:cNvSpPr/>
          <p:nvPr/>
        </p:nvSpPr>
        <p:spPr>
          <a:xfrm>
            <a:off x="4641447" y="1539434"/>
            <a:ext cx="4502553" cy="432893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62077F6-1283-4C40-99AC-AFB761C52842}"/>
              </a:ext>
            </a:extLst>
          </p:cNvPr>
          <p:cNvSpPr/>
          <p:nvPr/>
        </p:nvSpPr>
        <p:spPr>
          <a:xfrm>
            <a:off x="6096809" y="1218646"/>
            <a:ext cx="1591828" cy="37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PressEvaluate</a:t>
            </a:r>
            <a:endParaRPr lang="zh-TW" altLang="en-US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35F224-5037-40D1-858B-1E96C9AF61FC}"/>
              </a:ext>
            </a:extLst>
          </p:cNvPr>
          <p:cNvSpPr/>
          <p:nvPr/>
        </p:nvSpPr>
        <p:spPr>
          <a:xfrm>
            <a:off x="6311219" y="5195674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1" name="內容版面配置區 3">
            <a:extLst>
              <a:ext uri="{FF2B5EF4-FFF2-40B4-BE49-F238E27FC236}">
                <a16:creationId xmlns:a16="http://schemas.microsoft.com/office/drawing/2014/main" id="{927A5BA9-3040-4888-8945-FA6EDD4EDC3B}"/>
              </a:ext>
            </a:extLst>
          </p:cNvPr>
          <p:cNvSpPr txBox="1">
            <a:spLocks/>
          </p:cNvSpPr>
          <p:nvPr/>
        </p:nvSpPr>
        <p:spPr>
          <a:xfrm>
            <a:off x="12374701" y="1406668"/>
            <a:ext cx="4122532" cy="605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原系統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—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護理評估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-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壓瘡</a:t>
            </a:r>
            <a:endParaRPr lang="en-US" altLang="zh-TW" sz="2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2534F45-5E91-4EC5-8008-73FC85F5571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1520" y="2361235"/>
            <a:ext cx="4320747" cy="3559599"/>
          </a:xfrm>
          <a:prstGeom prst="rect">
            <a:avLst/>
          </a:prstGeom>
          <a:noFill/>
          <a:ln>
            <a:noFill/>
          </a:ln>
          <a:extLst/>
        </p:spPr>
      </p:pic>
    </p:spTree>
    <p:extLst>
      <p:ext uri="{BB962C8B-B14F-4D97-AF65-F5344CB8AC3E}">
        <p14:creationId xmlns:p14="http://schemas.microsoft.com/office/powerpoint/2010/main" val="14132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735133"/>
              </p:ext>
            </p:extLst>
          </p:nvPr>
        </p:nvGraphicFramePr>
        <p:xfrm>
          <a:off x="71172" y="1709542"/>
          <a:ext cx="3769062" cy="1463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64589">
                  <a:extLst>
                    <a:ext uri="{9D8B030D-6E8A-4147-A177-3AD203B41FA5}">
                      <a16:colId xmlns:a16="http://schemas.microsoft.com/office/drawing/2014/main" val="763461181"/>
                    </a:ext>
                  </a:extLst>
                </a:gridCol>
                <a:gridCol w="3204473">
                  <a:extLst>
                    <a:ext uri="{9D8B030D-6E8A-4147-A177-3AD203B41FA5}">
                      <a16:colId xmlns:a16="http://schemas.microsoft.com/office/drawing/2014/main" val="4214860024"/>
                    </a:ext>
                  </a:extLst>
                </a:gridCol>
              </a:tblGrid>
              <a:tr h="33731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事件名稱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880104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onHurtPositionClick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55730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onHurtEvaluateItemsClick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933427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onHurtRecordSubmitClick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019340"/>
                  </a:ext>
                </a:extLst>
              </a:tr>
            </a:tbl>
          </a:graphicData>
        </a:graphic>
      </p:graphicFrame>
      <p:sp>
        <p:nvSpPr>
          <p:cNvPr id="16" name="標題 1"/>
          <p:cNvSpPr txBox="1">
            <a:spLocks/>
          </p:cNvSpPr>
          <p:nvPr/>
        </p:nvSpPr>
        <p:spPr>
          <a:xfrm>
            <a:off x="376494" y="-87409"/>
            <a:ext cx="8900510" cy="11746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Event Binding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(13/18)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49F6C64-69FF-4B80-832C-78143D36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555" y="1158825"/>
            <a:ext cx="8055850" cy="5103397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31FDCB66-5D69-46B0-9020-50EC7B3CD8CC}"/>
              </a:ext>
            </a:extLst>
          </p:cNvPr>
          <p:cNvSpPr/>
          <p:nvPr/>
        </p:nvSpPr>
        <p:spPr>
          <a:xfrm>
            <a:off x="6320929" y="2307792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D660BFC-7265-4AF8-BFAE-C209A748D799}"/>
              </a:ext>
            </a:extLst>
          </p:cNvPr>
          <p:cNvSpPr/>
          <p:nvPr/>
        </p:nvSpPr>
        <p:spPr>
          <a:xfrm>
            <a:off x="4056240" y="1406668"/>
            <a:ext cx="7367973" cy="446169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62077F6-1283-4C40-99AC-AFB761C52842}"/>
              </a:ext>
            </a:extLst>
          </p:cNvPr>
          <p:cNvSpPr/>
          <p:nvPr/>
        </p:nvSpPr>
        <p:spPr>
          <a:xfrm>
            <a:off x="6944312" y="1210361"/>
            <a:ext cx="1591828" cy="37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HurtEvaluate</a:t>
            </a:r>
            <a:endParaRPr lang="zh-TW" altLang="en-US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35F224-5037-40D1-858B-1E96C9AF61FC}"/>
              </a:ext>
            </a:extLst>
          </p:cNvPr>
          <p:cNvSpPr/>
          <p:nvPr/>
        </p:nvSpPr>
        <p:spPr>
          <a:xfrm>
            <a:off x="11007718" y="2195278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1" name="內容版面配置區 3">
            <a:extLst>
              <a:ext uri="{FF2B5EF4-FFF2-40B4-BE49-F238E27FC236}">
                <a16:creationId xmlns:a16="http://schemas.microsoft.com/office/drawing/2014/main" id="{927A5BA9-3040-4888-8945-FA6EDD4EDC3B}"/>
              </a:ext>
            </a:extLst>
          </p:cNvPr>
          <p:cNvSpPr txBox="1">
            <a:spLocks/>
          </p:cNvSpPr>
          <p:nvPr/>
        </p:nvSpPr>
        <p:spPr>
          <a:xfrm>
            <a:off x="12374701" y="1406668"/>
            <a:ext cx="4122532" cy="605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原系統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—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護理評估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-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疼痛評估</a:t>
            </a:r>
            <a:endParaRPr lang="en-US" altLang="zh-TW" sz="2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85E59CF7-49A3-483E-9504-E2D73470054A}"/>
              </a:ext>
            </a:extLst>
          </p:cNvPr>
          <p:cNvSpPr/>
          <p:nvPr/>
        </p:nvSpPr>
        <p:spPr>
          <a:xfrm>
            <a:off x="7228296" y="5328440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3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211519CC-3C14-49C0-8AC8-10D958937B9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4701" y="2430684"/>
            <a:ext cx="4420165" cy="33731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736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859389"/>
              </p:ext>
            </p:extLst>
          </p:nvPr>
        </p:nvGraphicFramePr>
        <p:xfrm>
          <a:off x="71172" y="1709542"/>
          <a:ext cx="3769062" cy="10972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64589">
                  <a:extLst>
                    <a:ext uri="{9D8B030D-6E8A-4147-A177-3AD203B41FA5}">
                      <a16:colId xmlns:a16="http://schemas.microsoft.com/office/drawing/2014/main" val="763461181"/>
                    </a:ext>
                  </a:extLst>
                </a:gridCol>
                <a:gridCol w="3204473">
                  <a:extLst>
                    <a:ext uri="{9D8B030D-6E8A-4147-A177-3AD203B41FA5}">
                      <a16:colId xmlns:a16="http://schemas.microsoft.com/office/drawing/2014/main" val="4214860024"/>
                    </a:ext>
                  </a:extLst>
                </a:gridCol>
              </a:tblGrid>
              <a:tr h="33731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事件名稱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880104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onHurtPositionClick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55730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onHurtEvaluateItemsClick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933427"/>
                  </a:ext>
                </a:extLst>
              </a:tr>
            </a:tbl>
          </a:graphicData>
        </a:graphic>
      </p:graphicFrame>
      <p:sp>
        <p:nvSpPr>
          <p:cNvPr id="16" name="標題 1"/>
          <p:cNvSpPr txBox="1">
            <a:spLocks/>
          </p:cNvSpPr>
          <p:nvPr/>
        </p:nvSpPr>
        <p:spPr>
          <a:xfrm>
            <a:off x="376494" y="-87409"/>
            <a:ext cx="8900510" cy="11746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Event Binding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(14/18)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49F6C64-69FF-4B80-832C-78143D36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330" y="1158825"/>
            <a:ext cx="8038301" cy="5103397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31FDCB66-5D69-46B0-9020-50EC7B3CD8CC}"/>
              </a:ext>
            </a:extLst>
          </p:cNvPr>
          <p:cNvSpPr/>
          <p:nvPr/>
        </p:nvSpPr>
        <p:spPr>
          <a:xfrm>
            <a:off x="7741895" y="3897145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D660BFC-7265-4AF8-BFAE-C209A748D799}"/>
              </a:ext>
            </a:extLst>
          </p:cNvPr>
          <p:cNvSpPr/>
          <p:nvPr/>
        </p:nvSpPr>
        <p:spPr>
          <a:xfrm>
            <a:off x="6713951" y="2694637"/>
            <a:ext cx="2467628" cy="191494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62077F6-1283-4C40-99AC-AFB761C52842}"/>
              </a:ext>
            </a:extLst>
          </p:cNvPr>
          <p:cNvSpPr/>
          <p:nvPr/>
        </p:nvSpPr>
        <p:spPr>
          <a:xfrm>
            <a:off x="7545176" y="2333402"/>
            <a:ext cx="1591828" cy="37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TriageMain</a:t>
            </a:r>
            <a:endParaRPr lang="zh-TW" altLang="en-US" dirty="0"/>
          </a:p>
        </p:txBody>
      </p:sp>
      <p:sp>
        <p:nvSpPr>
          <p:cNvPr id="11" name="橢圓 10">
            <a:hlinkClick r:id="rId4" action="ppaction://hlinksldjump"/>
            <a:extLst>
              <a:ext uri="{FF2B5EF4-FFF2-40B4-BE49-F238E27FC236}">
                <a16:creationId xmlns:a16="http://schemas.microsoft.com/office/drawing/2014/main" id="{1C35F224-5037-40D1-858B-1E96C9AF61FC}"/>
              </a:ext>
            </a:extLst>
          </p:cNvPr>
          <p:cNvSpPr/>
          <p:nvPr/>
        </p:nvSpPr>
        <p:spPr>
          <a:xfrm>
            <a:off x="8627773" y="3909074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1" name="內容版面配置區 3">
            <a:extLst>
              <a:ext uri="{FF2B5EF4-FFF2-40B4-BE49-F238E27FC236}">
                <a16:creationId xmlns:a16="http://schemas.microsoft.com/office/drawing/2014/main" id="{927A5BA9-3040-4888-8945-FA6EDD4EDC3B}"/>
              </a:ext>
            </a:extLst>
          </p:cNvPr>
          <p:cNvSpPr txBox="1">
            <a:spLocks/>
          </p:cNvSpPr>
          <p:nvPr/>
        </p:nvSpPr>
        <p:spPr>
          <a:xfrm>
            <a:off x="12374701" y="1406668"/>
            <a:ext cx="4535436" cy="605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原系統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—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檢傷分級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-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檢傷異常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alert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5F0FDF3-5008-4E8D-AB20-5B733499F3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005" t="37808" r="28986" b="30046"/>
          <a:stretch/>
        </p:blipFill>
        <p:spPr>
          <a:xfrm>
            <a:off x="12509339" y="2379946"/>
            <a:ext cx="3566124" cy="220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1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194640"/>
              </p:ext>
            </p:extLst>
          </p:nvPr>
        </p:nvGraphicFramePr>
        <p:xfrm>
          <a:off x="71172" y="1709542"/>
          <a:ext cx="3769062" cy="10972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64589">
                  <a:extLst>
                    <a:ext uri="{9D8B030D-6E8A-4147-A177-3AD203B41FA5}">
                      <a16:colId xmlns:a16="http://schemas.microsoft.com/office/drawing/2014/main" val="763461181"/>
                    </a:ext>
                  </a:extLst>
                </a:gridCol>
                <a:gridCol w="3204473">
                  <a:extLst>
                    <a:ext uri="{9D8B030D-6E8A-4147-A177-3AD203B41FA5}">
                      <a16:colId xmlns:a16="http://schemas.microsoft.com/office/drawing/2014/main" val="4214860024"/>
                    </a:ext>
                  </a:extLst>
                </a:gridCol>
              </a:tblGrid>
              <a:tr h="33731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事件名稱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880104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onRegisterAutoClick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55730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onNotRegosterAutoClick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933427"/>
                  </a:ext>
                </a:extLst>
              </a:tr>
            </a:tbl>
          </a:graphicData>
        </a:graphic>
      </p:graphicFrame>
      <p:sp>
        <p:nvSpPr>
          <p:cNvPr id="16" name="標題 1"/>
          <p:cNvSpPr txBox="1">
            <a:spLocks/>
          </p:cNvSpPr>
          <p:nvPr/>
        </p:nvSpPr>
        <p:spPr>
          <a:xfrm>
            <a:off x="376494" y="-87409"/>
            <a:ext cx="8900510" cy="11746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Event Binding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(15/18)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49F6C64-69FF-4B80-832C-78143D36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946" y="1158825"/>
            <a:ext cx="7999068" cy="5103397"/>
          </a:xfrm>
          <a:prstGeom prst="rect">
            <a:avLst/>
          </a:prstGeom>
        </p:spPr>
      </p:pic>
      <p:sp>
        <p:nvSpPr>
          <p:cNvPr id="4" name="橢圓 3">
            <a:hlinkClick r:id="rId4" action="ppaction://hlinksldjump"/>
            <a:extLst>
              <a:ext uri="{FF2B5EF4-FFF2-40B4-BE49-F238E27FC236}">
                <a16:creationId xmlns:a16="http://schemas.microsoft.com/office/drawing/2014/main" id="{31FDCB66-5D69-46B0-9020-50EC7B3CD8CC}"/>
              </a:ext>
            </a:extLst>
          </p:cNvPr>
          <p:cNvSpPr/>
          <p:nvPr/>
        </p:nvSpPr>
        <p:spPr>
          <a:xfrm>
            <a:off x="7698307" y="3818502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D660BFC-7265-4AF8-BFAE-C209A748D799}"/>
              </a:ext>
            </a:extLst>
          </p:cNvPr>
          <p:cNvSpPr/>
          <p:nvPr/>
        </p:nvSpPr>
        <p:spPr>
          <a:xfrm>
            <a:off x="6643869" y="2627453"/>
            <a:ext cx="2633136" cy="189824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62077F6-1283-4C40-99AC-AFB761C52842}"/>
              </a:ext>
            </a:extLst>
          </p:cNvPr>
          <p:cNvSpPr/>
          <p:nvPr/>
        </p:nvSpPr>
        <p:spPr>
          <a:xfrm>
            <a:off x="7083566" y="2253040"/>
            <a:ext cx="1591828" cy="37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TriageMain</a:t>
            </a:r>
            <a:endParaRPr lang="zh-TW" altLang="en-US" dirty="0"/>
          </a:p>
        </p:txBody>
      </p:sp>
      <p:sp>
        <p:nvSpPr>
          <p:cNvPr id="21" name="內容版面配置區 3">
            <a:extLst>
              <a:ext uri="{FF2B5EF4-FFF2-40B4-BE49-F238E27FC236}">
                <a16:creationId xmlns:a16="http://schemas.microsoft.com/office/drawing/2014/main" id="{927A5BA9-3040-4888-8945-FA6EDD4EDC3B}"/>
              </a:ext>
            </a:extLst>
          </p:cNvPr>
          <p:cNvSpPr txBox="1">
            <a:spLocks/>
          </p:cNvSpPr>
          <p:nvPr/>
        </p:nvSpPr>
        <p:spPr>
          <a:xfrm>
            <a:off x="12374701" y="1406668"/>
            <a:ext cx="4122532" cy="605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原系統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—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自動掛號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alert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89CE856E-C8DE-449E-8C0F-75E62AA1DF24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8394" y="2122411"/>
            <a:ext cx="5489426" cy="400918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橢圓 10">
            <a:extLst>
              <a:ext uri="{FF2B5EF4-FFF2-40B4-BE49-F238E27FC236}">
                <a16:creationId xmlns:a16="http://schemas.microsoft.com/office/drawing/2014/main" id="{96881F9F-C5E9-4072-BF95-60E83BF01E70}"/>
              </a:ext>
            </a:extLst>
          </p:cNvPr>
          <p:cNvSpPr/>
          <p:nvPr/>
        </p:nvSpPr>
        <p:spPr>
          <a:xfrm>
            <a:off x="8527111" y="3833116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2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69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467589"/>
              </p:ext>
            </p:extLst>
          </p:nvPr>
        </p:nvGraphicFramePr>
        <p:xfrm>
          <a:off x="71172" y="1709542"/>
          <a:ext cx="3769062" cy="731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64589">
                  <a:extLst>
                    <a:ext uri="{9D8B030D-6E8A-4147-A177-3AD203B41FA5}">
                      <a16:colId xmlns:a16="http://schemas.microsoft.com/office/drawing/2014/main" val="763461181"/>
                    </a:ext>
                  </a:extLst>
                </a:gridCol>
                <a:gridCol w="3204473">
                  <a:extLst>
                    <a:ext uri="{9D8B030D-6E8A-4147-A177-3AD203B41FA5}">
                      <a16:colId xmlns:a16="http://schemas.microsoft.com/office/drawing/2014/main" val="4214860024"/>
                    </a:ext>
                  </a:extLst>
                </a:gridCol>
              </a:tblGrid>
              <a:tr h="33731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事件名稱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8801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onPatientAssignClick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55730"/>
                  </a:ext>
                </a:extLst>
              </a:tr>
            </a:tbl>
          </a:graphicData>
        </a:graphic>
      </p:graphicFrame>
      <p:sp>
        <p:nvSpPr>
          <p:cNvPr id="16" name="標題 1"/>
          <p:cNvSpPr txBox="1">
            <a:spLocks/>
          </p:cNvSpPr>
          <p:nvPr/>
        </p:nvSpPr>
        <p:spPr>
          <a:xfrm>
            <a:off x="376494" y="-87409"/>
            <a:ext cx="8900510" cy="11746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Event Binding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(16/18)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49F6C64-69FF-4B80-832C-78143D36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946" y="1183912"/>
            <a:ext cx="7999068" cy="5053222"/>
          </a:xfrm>
          <a:prstGeom prst="rect">
            <a:avLst/>
          </a:prstGeom>
        </p:spPr>
      </p:pic>
      <p:sp>
        <p:nvSpPr>
          <p:cNvPr id="4" name="橢圓 3">
            <a:hlinkClick r:id="rId4" action="ppaction://hlinksldjump"/>
            <a:extLst>
              <a:ext uri="{FF2B5EF4-FFF2-40B4-BE49-F238E27FC236}">
                <a16:creationId xmlns:a16="http://schemas.microsoft.com/office/drawing/2014/main" id="{31FDCB66-5D69-46B0-9020-50EC7B3CD8CC}"/>
              </a:ext>
            </a:extLst>
          </p:cNvPr>
          <p:cNvSpPr/>
          <p:nvPr/>
        </p:nvSpPr>
        <p:spPr>
          <a:xfrm>
            <a:off x="8352524" y="5022432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D660BFC-7265-4AF8-BFAE-C209A748D799}"/>
              </a:ext>
            </a:extLst>
          </p:cNvPr>
          <p:cNvSpPr/>
          <p:nvPr/>
        </p:nvSpPr>
        <p:spPr>
          <a:xfrm>
            <a:off x="5930538" y="2012414"/>
            <a:ext cx="4519748" cy="366167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62077F6-1283-4C40-99AC-AFB761C52842}"/>
              </a:ext>
            </a:extLst>
          </p:cNvPr>
          <p:cNvSpPr/>
          <p:nvPr/>
        </p:nvSpPr>
        <p:spPr>
          <a:xfrm>
            <a:off x="7394498" y="1729154"/>
            <a:ext cx="1591828" cy="37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PatientAsssign</a:t>
            </a:r>
            <a:endParaRPr lang="zh-TW" altLang="en-US" dirty="0"/>
          </a:p>
        </p:txBody>
      </p:sp>
      <p:sp>
        <p:nvSpPr>
          <p:cNvPr id="21" name="內容版面配置區 3">
            <a:extLst>
              <a:ext uri="{FF2B5EF4-FFF2-40B4-BE49-F238E27FC236}">
                <a16:creationId xmlns:a16="http://schemas.microsoft.com/office/drawing/2014/main" id="{927A5BA9-3040-4888-8945-FA6EDD4EDC3B}"/>
              </a:ext>
            </a:extLst>
          </p:cNvPr>
          <p:cNvSpPr txBox="1">
            <a:spLocks/>
          </p:cNvSpPr>
          <p:nvPr/>
        </p:nvSpPr>
        <p:spPr>
          <a:xfrm>
            <a:off x="12374701" y="1406668"/>
            <a:ext cx="4122532" cy="605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原系統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—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病人分區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dialog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DE721F7-71C6-4D8D-87BF-E56C57A5CD45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0554" y="2441062"/>
            <a:ext cx="5308305" cy="41069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990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392641"/>
              </p:ext>
            </p:extLst>
          </p:nvPr>
        </p:nvGraphicFramePr>
        <p:xfrm>
          <a:off x="71172" y="1709542"/>
          <a:ext cx="3769062" cy="731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64589">
                  <a:extLst>
                    <a:ext uri="{9D8B030D-6E8A-4147-A177-3AD203B41FA5}">
                      <a16:colId xmlns:a16="http://schemas.microsoft.com/office/drawing/2014/main" val="763461181"/>
                    </a:ext>
                  </a:extLst>
                </a:gridCol>
                <a:gridCol w="3204473">
                  <a:extLst>
                    <a:ext uri="{9D8B030D-6E8A-4147-A177-3AD203B41FA5}">
                      <a16:colId xmlns:a16="http://schemas.microsoft.com/office/drawing/2014/main" val="4214860024"/>
                    </a:ext>
                  </a:extLst>
                </a:gridCol>
              </a:tblGrid>
              <a:tr h="33731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事件名稱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8801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onCheckPatientInfosClick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55730"/>
                  </a:ext>
                </a:extLst>
              </a:tr>
            </a:tbl>
          </a:graphicData>
        </a:graphic>
      </p:graphicFrame>
      <p:sp>
        <p:nvSpPr>
          <p:cNvPr id="16" name="標題 1"/>
          <p:cNvSpPr txBox="1">
            <a:spLocks/>
          </p:cNvSpPr>
          <p:nvPr/>
        </p:nvSpPr>
        <p:spPr>
          <a:xfrm>
            <a:off x="376494" y="-87409"/>
            <a:ext cx="8900510" cy="11746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Event Binding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(17/18)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49F6C64-69FF-4B80-832C-78143D36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946" y="1188396"/>
            <a:ext cx="7999068" cy="5044254"/>
          </a:xfrm>
          <a:prstGeom prst="rect">
            <a:avLst/>
          </a:prstGeom>
        </p:spPr>
      </p:pic>
      <p:sp>
        <p:nvSpPr>
          <p:cNvPr id="4" name="橢圓 3">
            <a:hlinkClick r:id="rId4" action="ppaction://hlinksldjump"/>
            <a:extLst>
              <a:ext uri="{FF2B5EF4-FFF2-40B4-BE49-F238E27FC236}">
                <a16:creationId xmlns:a16="http://schemas.microsoft.com/office/drawing/2014/main" id="{31FDCB66-5D69-46B0-9020-50EC7B3CD8CC}"/>
              </a:ext>
            </a:extLst>
          </p:cNvPr>
          <p:cNvSpPr/>
          <p:nvPr/>
        </p:nvSpPr>
        <p:spPr>
          <a:xfrm>
            <a:off x="8190412" y="3844985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D660BFC-7265-4AF8-BFAE-C209A748D799}"/>
              </a:ext>
            </a:extLst>
          </p:cNvPr>
          <p:cNvSpPr/>
          <p:nvPr/>
        </p:nvSpPr>
        <p:spPr>
          <a:xfrm>
            <a:off x="6826684" y="2645955"/>
            <a:ext cx="2450319" cy="182583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62077F6-1283-4C40-99AC-AFB761C52842}"/>
              </a:ext>
            </a:extLst>
          </p:cNvPr>
          <p:cNvSpPr/>
          <p:nvPr/>
        </p:nvSpPr>
        <p:spPr>
          <a:xfrm>
            <a:off x="7394498" y="2356760"/>
            <a:ext cx="1591828" cy="37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PatientAsssign</a:t>
            </a:r>
            <a:endParaRPr lang="zh-TW" altLang="en-US" dirty="0"/>
          </a:p>
        </p:txBody>
      </p:sp>
      <p:sp>
        <p:nvSpPr>
          <p:cNvPr id="21" name="內容版面配置區 3">
            <a:extLst>
              <a:ext uri="{FF2B5EF4-FFF2-40B4-BE49-F238E27FC236}">
                <a16:creationId xmlns:a16="http://schemas.microsoft.com/office/drawing/2014/main" id="{927A5BA9-3040-4888-8945-FA6EDD4EDC3B}"/>
              </a:ext>
            </a:extLst>
          </p:cNvPr>
          <p:cNvSpPr txBox="1">
            <a:spLocks/>
          </p:cNvSpPr>
          <p:nvPr/>
        </p:nvSpPr>
        <p:spPr>
          <a:xfrm>
            <a:off x="12374701" y="1406668"/>
            <a:ext cx="4122532" cy="605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原系統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—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掛號成功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alert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D13BEDF-FAD4-4F62-9EE3-B8531E1A45D2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0878" y="2204582"/>
            <a:ext cx="3498806" cy="21253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836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系統設計大綱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TW" sz="3200" dirty="0">
                <a:latin typeface="+mn-lt"/>
                <a:ea typeface="微軟正黑體" panose="020B0604030504040204" pitchFamily="34" charset="-120"/>
                <a:cs typeface="Calibri" panose="020F0502020204030204" pitchFamily="34" charset="0"/>
              </a:rPr>
              <a:t>UI &amp;Event Binding</a:t>
            </a:r>
          </a:p>
        </p:txBody>
      </p:sp>
    </p:spTree>
    <p:extLst>
      <p:ext uri="{BB962C8B-B14F-4D97-AF65-F5344CB8AC3E}">
        <p14:creationId xmlns:p14="http://schemas.microsoft.com/office/powerpoint/2010/main" val="149132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10843"/>
              </p:ext>
            </p:extLst>
          </p:nvPr>
        </p:nvGraphicFramePr>
        <p:xfrm>
          <a:off x="71172" y="1709542"/>
          <a:ext cx="3769062" cy="1463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64589">
                  <a:extLst>
                    <a:ext uri="{9D8B030D-6E8A-4147-A177-3AD203B41FA5}">
                      <a16:colId xmlns:a16="http://schemas.microsoft.com/office/drawing/2014/main" val="763461181"/>
                    </a:ext>
                  </a:extLst>
                </a:gridCol>
                <a:gridCol w="3204473">
                  <a:extLst>
                    <a:ext uri="{9D8B030D-6E8A-4147-A177-3AD203B41FA5}">
                      <a16:colId xmlns:a16="http://schemas.microsoft.com/office/drawing/2014/main" val="4214860024"/>
                    </a:ext>
                  </a:extLst>
                </a:gridCol>
              </a:tblGrid>
              <a:tr h="33731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事件名稱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880104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onPatientAreaSearchClick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55730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onPatientListClick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933427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onPatientListReloadClick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019340"/>
                  </a:ext>
                </a:extLst>
              </a:tr>
            </a:tbl>
          </a:graphicData>
        </a:graphic>
      </p:graphicFrame>
      <p:sp>
        <p:nvSpPr>
          <p:cNvPr id="16" name="標題 1"/>
          <p:cNvSpPr txBox="1">
            <a:spLocks/>
          </p:cNvSpPr>
          <p:nvPr/>
        </p:nvSpPr>
        <p:spPr>
          <a:xfrm>
            <a:off x="376494" y="-87409"/>
            <a:ext cx="8900510" cy="11746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Event Binding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(18/18)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49F6C64-69FF-4B80-832C-78143D36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234" y="1165276"/>
            <a:ext cx="8078493" cy="5090494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D660BFC-7265-4AF8-BFAE-C209A748D799}"/>
              </a:ext>
            </a:extLst>
          </p:cNvPr>
          <p:cNvSpPr/>
          <p:nvPr/>
        </p:nvSpPr>
        <p:spPr>
          <a:xfrm>
            <a:off x="4109012" y="2426262"/>
            <a:ext cx="7569843" cy="38295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62077F6-1283-4C40-99AC-AFB761C52842}"/>
              </a:ext>
            </a:extLst>
          </p:cNvPr>
          <p:cNvSpPr/>
          <p:nvPr/>
        </p:nvSpPr>
        <p:spPr>
          <a:xfrm>
            <a:off x="9237818" y="2121061"/>
            <a:ext cx="1591828" cy="37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PatientList</a:t>
            </a:r>
            <a:endParaRPr lang="zh-TW" altLang="en-US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35F224-5037-40D1-858B-1E96C9AF61FC}"/>
              </a:ext>
            </a:extLst>
          </p:cNvPr>
          <p:cNvSpPr/>
          <p:nvPr/>
        </p:nvSpPr>
        <p:spPr>
          <a:xfrm>
            <a:off x="8897738" y="2426262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1" name="內容版面配置區 3">
            <a:extLst>
              <a:ext uri="{FF2B5EF4-FFF2-40B4-BE49-F238E27FC236}">
                <a16:creationId xmlns:a16="http://schemas.microsoft.com/office/drawing/2014/main" id="{927A5BA9-3040-4888-8945-FA6EDD4EDC3B}"/>
              </a:ext>
            </a:extLst>
          </p:cNvPr>
          <p:cNvSpPr txBox="1">
            <a:spLocks/>
          </p:cNvSpPr>
          <p:nvPr/>
        </p:nvSpPr>
        <p:spPr>
          <a:xfrm>
            <a:off x="12374701" y="-970772"/>
            <a:ext cx="4122532" cy="605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原系統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—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病人清單、分區清單</a:t>
            </a:r>
            <a:endParaRPr lang="en-US" altLang="zh-TW" sz="2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85E59CF7-49A3-483E-9504-E2D73470054A}"/>
              </a:ext>
            </a:extLst>
          </p:cNvPr>
          <p:cNvSpPr/>
          <p:nvPr/>
        </p:nvSpPr>
        <p:spPr>
          <a:xfrm>
            <a:off x="9277004" y="5794676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8FD826D2-90D9-46D6-AC6D-CC1C130D07B8}"/>
              </a:ext>
            </a:extLst>
          </p:cNvPr>
          <p:cNvSpPr/>
          <p:nvPr/>
        </p:nvSpPr>
        <p:spPr>
          <a:xfrm>
            <a:off x="11494087" y="2380713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3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E7B136D-2C69-45A6-8037-49F8A6C8B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9638" y="4192067"/>
            <a:ext cx="4585144" cy="343963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D174C2A-3140-4FB0-BDEA-976D466A09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9638" y="-216381"/>
            <a:ext cx="5678457" cy="425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33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 txBox="1">
            <a:spLocks/>
          </p:cNvSpPr>
          <p:nvPr/>
        </p:nvSpPr>
        <p:spPr>
          <a:xfrm>
            <a:off x="376494" y="-87409"/>
            <a:ext cx="8900510" cy="11746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Event Binding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(1/18)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內容版面配置區 3"/>
          <p:cNvSpPr>
            <a:spLocks noGrp="1"/>
          </p:cNvSpPr>
          <p:nvPr>
            <p:ph idx="1"/>
          </p:nvPr>
        </p:nvSpPr>
        <p:spPr>
          <a:xfrm>
            <a:off x="376494" y="1277592"/>
            <a:ext cx="3071211" cy="154629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急診護理</a:t>
            </a:r>
            <a:r>
              <a:rPr lang="zh-TW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微軟正黑體" panose="020B0604030504040204" pitchFamily="34" charset="-120"/>
                <a:cs typeface="Calibri" panose="020F0502020204030204" pitchFamily="34" charset="0"/>
              </a:rPr>
              <a:t>系統</a:t>
            </a:r>
            <a:br>
              <a:rPr lang="en-US" altLang="zh-TW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微軟正黑體" panose="020B0604030504040204" pitchFamily="34" charset="-120"/>
                <a:cs typeface="Calibri" panose="020F0502020204030204" pitchFamily="34" charset="0"/>
              </a:rPr>
            </a:b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微軟正黑體" panose="020B0604030504040204" pitchFamily="34" charset="-120"/>
                <a:cs typeface="Calibri" panose="020F0502020204030204" pitchFamily="34" charset="0"/>
              </a:rPr>
              <a:t>  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微軟正黑體" panose="020B0604030504040204" pitchFamily="34" charset="-120"/>
                <a:cs typeface="Calibri" panose="020F0502020204030204" pitchFamily="34" charset="0"/>
              </a:rPr>
              <a:t>---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微軟正黑體" panose="020B0604030504040204" pitchFamily="34" charset="-120"/>
                <a:cs typeface="Calibri" panose="020F0502020204030204" pitchFamily="34" charset="0"/>
              </a:rPr>
              <a:t> 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檢傷</a:t>
            </a:r>
            <a:endParaRPr lang="en-US" altLang="zh-TW" sz="2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D806264-4408-4774-AB66-7FEACD964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917" y="1130150"/>
            <a:ext cx="9047192" cy="5563591"/>
          </a:xfrm>
          <a:prstGeom prst="rect">
            <a:avLst/>
          </a:prstGeom>
        </p:spPr>
      </p:pic>
      <p:pic>
        <p:nvPicPr>
          <p:cNvPr id="7" name="圖片 5">
            <a:extLst>
              <a:ext uri="{FF2B5EF4-FFF2-40B4-BE49-F238E27FC236}">
                <a16:creationId xmlns:a16="http://schemas.microsoft.com/office/drawing/2014/main" id="{629007D3-A56B-492F-A78B-7D05504C72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4193" y="1026558"/>
            <a:ext cx="8961526" cy="5770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內容版面配置區 3">
            <a:extLst>
              <a:ext uri="{FF2B5EF4-FFF2-40B4-BE49-F238E27FC236}">
                <a16:creationId xmlns:a16="http://schemas.microsoft.com/office/drawing/2014/main" id="{007DBD16-BC9A-4D29-A119-9094362F7BDE}"/>
              </a:ext>
            </a:extLst>
          </p:cNvPr>
          <p:cNvSpPr txBox="1">
            <a:spLocks/>
          </p:cNvSpPr>
          <p:nvPr/>
        </p:nvSpPr>
        <p:spPr>
          <a:xfrm>
            <a:off x="12913956" y="-273238"/>
            <a:ext cx="5152371" cy="15462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原系統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-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急診護理系統</a:t>
            </a:r>
            <a:endParaRPr lang="en-US" altLang="zh-TW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檢傷分類主畫面</a:t>
            </a:r>
            <a:endParaRPr lang="en-US" altLang="zh-TW" sz="2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35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49F6C64-69FF-4B80-832C-78143D36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318" y="1056971"/>
            <a:ext cx="8365768" cy="5144547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FC5648C-46D1-4954-9A06-7AAE723AEF4E}"/>
              </a:ext>
            </a:extLst>
          </p:cNvPr>
          <p:cNvSpPr/>
          <p:nvPr/>
        </p:nvSpPr>
        <p:spPr>
          <a:xfrm>
            <a:off x="3818999" y="2350491"/>
            <a:ext cx="7902196" cy="396733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76531"/>
              </p:ext>
            </p:extLst>
          </p:nvPr>
        </p:nvGraphicFramePr>
        <p:xfrm>
          <a:off x="-21487" y="1731981"/>
          <a:ext cx="3650953" cy="43891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46897">
                  <a:extLst>
                    <a:ext uri="{9D8B030D-6E8A-4147-A177-3AD203B41FA5}">
                      <a16:colId xmlns:a16="http://schemas.microsoft.com/office/drawing/2014/main" val="763461181"/>
                    </a:ext>
                  </a:extLst>
                </a:gridCol>
                <a:gridCol w="3104056">
                  <a:extLst>
                    <a:ext uri="{9D8B030D-6E8A-4147-A177-3AD203B41FA5}">
                      <a16:colId xmlns:a16="http://schemas.microsoft.com/office/drawing/2014/main" val="4214860024"/>
                    </a:ext>
                  </a:extLst>
                </a:gridCol>
              </a:tblGrid>
              <a:tr h="33731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事件名稱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880104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onSaveClick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  <a:endParaRPr lang="zh-TW" altLang="en-US" sz="17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55730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onConnectClick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782949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onClearTriageClick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  <a:endParaRPr lang="zh-TW" altLang="en-US" sz="17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408284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onReadICCardClick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244973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onDiseaseCheckClick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141520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onDepartChoose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  <a:endParaRPr lang="zh-TW" altLang="en-US" sz="17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85112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7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onTriageItemsSearchClick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921958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8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onModifyDialogClick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  <a:endParaRPr lang="zh-TW" altLang="en-US" sz="17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8886863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9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onCancelDialogClick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  <a:endParaRPr lang="zh-TW" altLang="en-US" sz="17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252381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10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onCCChooseClick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  <a:endParaRPr lang="zh-TW" altLang="en-US" sz="17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610551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11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onTriageItemChooseClick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  <a:endParaRPr lang="zh-TW" altLang="en-US" sz="17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655001"/>
                  </a:ext>
                </a:extLst>
              </a:tr>
            </a:tbl>
          </a:graphicData>
        </a:graphic>
      </p:graphicFrame>
      <p:sp>
        <p:nvSpPr>
          <p:cNvPr id="16" name="標題 1"/>
          <p:cNvSpPr txBox="1">
            <a:spLocks/>
          </p:cNvSpPr>
          <p:nvPr/>
        </p:nvSpPr>
        <p:spPr>
          <a:xfrm>
            <a:off x="376494" y="-87409"/>
            <a:ext cx="8900510" cy="11746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Event Binding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(2/18)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橢圓 3">
            <a:hlinkClick r:id="rId4" action="ppaction://hlinksldjump"/>
            <a:extLst>
              <a:ext uri="{FF2B5EF4-FFF2-40B4-BE49-F238E27FC236}">
                <a16:creationId xmlns:a16="http://schemas.microsoft.com/office/drawing/2014/main" id="{31FDCB66-5D69-46B0-9020-50EC7B3CD8CC}"/>
              </a:ext>
            </a:extLst>
          </p:cNvPr>
          <p:cNvSpPr/>
          <p:nvPr/>
        </p:nvSpPr>
        <p:spPr>
          <a:xfrm>
            <a:off x="4471721" y="1544359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C0B8F89D-F101-4C95-A722-F27A15F41C53}"/>
              </a:ext>
            </a:extLst>
          </p:cNvPr>
          <p:cNvSpPr/>
          <p:nvPr/>
        </p:nvSpPr>
        <p:spPr>
          <a:xfrm>
            <a:off x="5688075" y="1530789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F733C7B0-5F9B-42F3-9A31-FC774116FE03}"/>
              </a:ext>
            </a:extLst>
          </p:cNvPr>
          <p:cNvSpPr/>
          <p:nvPr/>
        </p:nvSpPr>
        <p:spPr>
          <a:xfrm>
            <a:off x="6747675" y="1549971"/>
            <a:ext cx="270686" cy="22785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238BA509-A5A8-4DE1-82EB-FCAF0099739D}"/>
              </a:ext>
            </a:extLst>
          </p:cNvPr>
          <p:cNvSpPr/>
          <p:nvPr/>
        </p:nvSpPr>
        <p:spPr>
          <a:xfrm>
            <a:off x="7653662" y="1522587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4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0" name="橢圓 29">
            <a:hlinkClick r:id="rId5" action="ppaction://hlinksldjump"/>
            <a:extLst>
              <a:ext uri="{FF2B5EF4-FFF2-40B4-BE49-F238E27FC236}">
                <a16:creationId xmlns:a16="http://schemas.microsoft.com/office/drawing/2014/main" id="{22605F36-1973-4876-85A4-DAAC495AE25C}"/>
              </a:ext>
            </a:extLst>
          </p:cNvPr>
          <p:cNvSpPr/>
          <p:nvPr/>
        </p:nvSpPr>
        <p:spPr>
          <a:xfrm>
            <a:off x="8754074" y="1541005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5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DA9E7911-FF1F-4B7D-A19B-DEBB2FDFD6BE}"/>
              </a:ext>
            </a:extLst>
          </p:cNvPr>
          <p:cNvSpPr/>
          <p:nvPr/>
        </p:nvSpPr>
        <p:spPr>
          <a:xfrm>
            <a:off x="6322208" y="2244604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6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2" name="橢圓 31">
            <a:hlinkClick r:id="rId6" action="ppaction://hlinksldjump"/>
            <a:extLst>
              <a:ext uri="{FF2B5EF4-FFF2-40B4-BE49-F238E27FC236}">
                <a16:creationId xmlns:a16="http://schemas.microsoft.com/office/drawing/2014/main" id="{07BF9916-FF46-44C9-8035-B759F2959E69}"/>
              </a:ext>
            </a:extLst>
          </p:cNvPr>
          <p:cNvSpPr/>
          <p:nvPr/>
        </p:nvSpPr>
        <p:spPr>
          <a:xfrm>
            <a:off x="10508183" y="2884602"/>
            <a:ext cx="249484" cy="2218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7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0426D95-3ECB-4C94-8ED7-D2E28B302C62}"/>
              </a:ext>
            </a:extLst>
          </p:cNvPr>
          <p:cNvSpPr/>
          <p:nvPr/>
        </p:nvSpPr>
        <p:spPr>
          <a:xfrm>
            <a:off x="9375756" y="2035902"/>
            <a:ext cx="1591828" cy="37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TriageRecord</a:t>
            </a:r>
            <a:endParaRPr lang="zh-TW" altLang="en-US" dirty="0"/>
          </a:p>
        </p:txBody>
      </p:sp>
      <p:pic>
        <p:nvPicPr>
          <p:cNvPr id="26" name="圖片 1">
            <a:extLst>
              <a:ext uri="{FF2B5EF4-FFF2-40B4-BE49-F238E27FC236}">
                <a16:creationId xmlns:a16="http://schemas.microsoft.com/office/drawing/2014/main" id="{73161CEA-19C4-44F5-B153-960797D529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1973" y="1829981"/>
            <a:ext cx="6679606" cy="4722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E7A27B3D-A58D-4B57-A43D-098B7E028EB9}"/>
              </a:ext>
            </a:extLst>
          </p:cNvPr>
          <p:cNvGrpSpPr/>
          <p:nvPr/>
        </p:nvGrpSpPr>
        <p:grpSpPr>
          <a:xfrm>
            <a:off x="7871123" y="3236893"/>
            <a:ext cx="448518" cy="409589"/>
            <a:chOff x="5203938" y="6003816"/>
            <a:chExt cx="448518" cy="409589"/>
          </a:xfrm>
        </p:grpSpPr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F9B2119E-217D-4565-9AEE-B5C50A404288}"/>
                </a:ext>
              </a:extLst>
            </p:cNvPr>
            <p:cNvSpPr/>
            <p:nvPr/>
          </p:nvSpPr>
          <p:spPr>
            <a:xfrm>
              <a:off x="5301378" y="6133698"/>
              <a:ext cx="249478" cy="2797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6" name="內容版面配置區 3">
              <a:extLst>
                <a:ext uri="{FF2B5EF4-FFF2-40B4-BE49-F238E27FC236}">
                  <a16:creationId xmlns:a16="http://schemas.microsoft.com/office/drawing/2014/main" id="{CF992EA0-BD1F-4F7D-889A-378506FC1FD5}"/>
                </a:ext>
              </a:extLst>
            </p:cNvPr>
            <p:cNvSpPr txBox="1">
              <a:spLocks/>
            </p:cNvSpPr>
            <p:nvPr/>
          </p:nvSpPr>
          <p:spPr>
            <a:xfrm>
              <a:off x="5203938" y="6003816"/>
              <a:ext cx="448518" cy="35878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en-US" altLang="zh-TW" sz="1800" dirty="0">
                  <a:solidFill>
                    <a:schemeClr val="bg1"/>
                  </a:solidFill>
                  <a:latin typeface="+mn-lt"/>
                  <a:cs typeface="Calibri" panose="020F0502020204030204" pitchFamily="34" charset="0"/>
                </a:rPr>
                <a:t>10</a:t>
              </a: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D0D7FFD5-375F-4F95-B45F-795AE5B48880}"/>
              </a:ext>
            </a:extLst>
          </p:cNvPr>
          <p:cNvGrpSpPr/>
          <p:nvPr/>
        </p:nvGrpSpPr>
        <p:grpSpPr>
          <a:xfrm>
            <a:off x="10111917" y="3245630"/>
            <a:ext cx="448518" cy="409589"/>
            <a:chOff x="5217001" y="6003816"/>
            <a:chExt cx="448518" cy="409589"/>
          </a:xfrm>
        </p:grpSpPr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48E803A3-2496-4A39-A49C-83797ABDBDCC}"/>
                </a:ext>
              </a:extLst>
            </p:cNvPr>
            <p:cNvSpPr/>
            <p:nvPr/>
          </p:nvSpPr>
          <p:spPr>
            <a:xfrm>
              <a:off x="5301378" y="6133698"/>
              <a:ext cx="249478" cy="2797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7" name="內容版面配置區 3">
              <a:extLst>
                <a:ext uri="{FF2B5EF4-FFF2-40B4-BE49-F238E27FC236}">
                  <a16:creationId xmlns:a16="http://schemas.microsoft.com/office/drawing/2014/main" id="{A6672086-66E7-4F78-9B26-4FF54738DD17}"/>
                </a:ext>
              </a:extLst>
            </p:cNvPr>
            <p:cNvSpPr txBox="1">
              <a:spLocks/>
            </p:cNvSpPr>
            <p:nvPr/>
          </p:nvSpPr>
          <p:spPr>
            <a:xfrm>
              <a:off x="5217001" y="6003816"/>
              <a:ext cx="448518" cy="35878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en-US" altLang="zh-TW" sz="1800" dirty="0">
                  <a:solidFill>
                    <a:schemeClr val="bg1"/>
                  </a:solidFill>
                  <a:latin typeface="+mn-lt"/>
                  <a:cs typeface="Calibri" panose="020F0502020204030204" pitchFamily="34" charset="0"/>
                </a:rPr>
                <a:t>11</a:t>
              </a:r>
            </a:p>
          </p:txBody>
        </p:sp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231B7C61-9289-4453-AF9E-99FD91BE61D0}"/>
              </a:ext>
            </a:extLst>
          </p:cNvPr>
          <p:cNvSpPr/>
          <p:nvPr/>
        </p:nvSpPr>
        <p:spPr>
          <a:xfrm>
            <a:off x="3860694" y="3289146"/>
            <a:ext cx="7725728" cy="291237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49300F3-940E-48A3-83DD-760576C5A0C2}"/>
              </a:ext>
            </a:extLst>
          </p:cNvPr>
          <p:cNvSpPr/>
          <p:nvPr/>
        </p:nvSpPr>
        <p:spPr>
          <a:xfrm>
            <a:off x="6425601" y="5850875"/>
            <a:ext cx="1591828" cy="37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TriageClassify</a:t>
            </a:r>
            <a:endParaRPr lang="zh-TW" altLang="en-US" dirty="0"/>
          </a:p>
        </p:txBody>
      </p:sp>
      <p:sp>
        <p:nvSpPr>
          <p:cNvPr id="40" name="內容版面配置區 3">
            <a:extLst>
              <a:ext uri="{FF2B5EF4-FFF2-40B4-BE49-F238E27FC236}">
                <a16:creationId xmlns:a16="http://schemas.microsoft.com/office/drawing/2014/main" id="{1D6E00C7-AE8C-4A4A-BDD6-0E59265089FF}"/>
              </a:ext>
            </a:extLst>
          </p:cNvPr>
          <p:cNvSpPr txBox="1">
            <a:spLocks/>
          </p:cNvSpPr>
          <p:nvPr/>
        </p:nvSpPr>
        <p:spPr>
          <a:xfrm>
            <a:off x="12830830" y="599599"/>
            <a:ext cx="3403198" cy="605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原系統畫面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--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檢傷</a:t>
            </a:r>
            <a:endParaRPr lang="en-US" altLang="zh-TW" sz="2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1C91ADE-9E4F-4E3B-9921-8A19D0CE41EE}"/>
              </a:ext>
            </a:extLst>
          </p:cNvPr>
          <p:cNvSpPr/>
          <p:nvPr/>
        </p:nvSpPr>
        <p:spPr>
          <a:xfrm>
            <a:off x="3615318" y="1465981"/>
            <a:ext cx="8365768" cy="514477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034DD85-9644-46B6-8544-E3A7485BE041}"/>
              </a:ext>
            </a:extLst>
          </p:cNvPr>
          <p:cNvSpPr/>
          <p:nvPr/>
        </p:nvSpPr>
        <p:spPr>
          <a:xfrm>
            <a:off x="3648579" y="6411735"/>
            <a:ext cx="1591828" cy="37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TriageMain</a:t>
            </a:r>
            <a:endParaRPr lang="zh-TW" altLang="en-US" dirty="0"/>
          </a:p>
        </p:txBody>
      </p:sp>
      <p:sp>
        <p:nvSpPr>
          <p:cNvPr id="33" name="橢圓 32">
            <a:hlinkClick r:id="rId8" action="ppaction://hlinksldjump"/>
            <a:extLst>
              <a:ext uri="{FF2B5EF4-FFF2-40B4-BE49-F238E27FC236}">
                <a16:creationId xmlns:a16="http://schemas.microsoft.com/office/drawing/2014/main" id="{23A7F572-C564-43B4-8B04-7615DCFAD121}"/>
              </a:ext>
            </a:extLst>
          </p:cNvPr>
          <p:cNvSpPr/>
          <p:nvPr/>
        </p:nvSpPr>
        <p:spPr>
          <a:xfrm>
            <a:off x="11513412" y="3210632"/>
            <a:ext cx="249478" cy="2797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8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4" name="橢圓 33">
            <a:hlinkClick r:id="rId9" action="ppaction://hlinksldjump"/>
            <a:extLst>
              <a:ext uri="{FF2B5EF4-FFF2-40B4-BE49-F238E27FC236}">
                <a16:creationId xmlns:a16="http://schemas.microsoft.com/office/drawing/2014/main" id="{E9149A35-9F1C-4D8C-B5D1-C94013AACE74}"/>
              </a:ext>
            </a:extLst>
          </p:cNvPr>
          <p:cNvSpPr/>
          <p:nvPr/>
        </p:nvSpPr>
        <p:spPr>
          <a:xfrm>
            <a:off x="11520246" y="3529880"/>
            <a:ext cx="249478" cy="2797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9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79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49F6C64-69FF-4B80-832C-78143D36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398" y="1056971"/>
            <a:ext cx="8113607" cy="5144547"/>
          </a:xfrm>
          <a:prstGeom prst="rect">
            <a:avLst/>
          </a:prstGeom>
        </p:spPr>
      </p:pic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733052"/>
              </p:ext>
            </p:extLst>
          </p:nvPr>
        </p:nvGraphicFramePr>
        <p:xfrm>
          <a:off x="13238" y="1731981"/>
          <a:ext cx="3650953" cy="1463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46897">
                  <a:extLst>
                    <a:ext uri="{9D8B030D-6E8A-4147-A177-3AD203B41FA5}">
                      <a16:colId xmlns:a16="http://schemas.microsoft.com/office/drawing/2014/main" val="763461181"/>
                    </a:ext>
                  </a:extLst>
                </a:gridCol>
                <a:gridCol w="3104056">
                  <a:extLst>
                    <a:ext uri="{9D8B030D-6E8A-4147-A177-3AD203B41FA5}">
                      <a16:colId xmlns:a16="http://schemas.microsoft.com/office/drawing/2014/main" val="4214860024"/>
                    </a:ext>
                  </a:extLst>
                </a:gridCol>
              </a:tblGrid>
              <a:tr h="33731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事件名稱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880104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onTravelAreaClick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  <a:endParaRPr lang="zh-TW" altLang="en-US" sz="17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55730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onDiseaseUrlClick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782949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onDiseaseSubmitClick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  <a:endParaRPr lang="zh-TW" altLang="en-US" sz="17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408284"/>
                  </a:ext>
                </a:extLst>
              </a:tr>
            </a:tbl>
          </a:graphicData>
        </a:graphic>
      </p:graphicFrame>
      <p:sp>
        <p:nvSpPr>
          <p:cNvPr id="16" name="標題 1"/>
          <p:cNvSpPr txBox="1">
            <a:spLocks/>
          </p:cNvSpPr>
          <p:nvPr/>
        </p:nvSpPr>
        <p:spPr>
          <a:xfrm>
            <a:off x="376494" y="-87409"/>
            <a:ext cx="8900510" cy="11746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Event Binding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(3/18)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31FDCB66-5D69-46B0-9020-50EC7B3CD8CC}"/>
              </a:ext>
            </a:extLst>
          </p:cNvPr>
          <p:cNvSpPr/>
          <p:nvPr/>
        </p:nvSpPr>
        <p:spPr>
          <a:xfrm>
            <a:off x="9676309" y="2462529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C0B8F89D-F101-4C95-A722-F27A15F41C53}"/>
              </a:ext>
            </a:extLst>
          </p:cNvPr>
          <p:cNvSpPr/>
          <p:nvPr/>
        </p:nvSpPr>
        <p:spPr>
          <a:xfrm>
            <a:off x="6333174" y="4964749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F733C7B0-5F9B-42F3-9A31-FC774116FE03}"/>
              </a:ext>
            </a:extLst>
          </p:cNvPr>
          <p:cNvSpPr/>
          <p:nvPr/>
        </p:nvSpPr>
        <p:spPr>
          <a:xfrm>
            <a:off x="7798201" y="5402572"/>
            <a:ext cx="270686" cy="22785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31B7C61-9289-4453-AF9E-99FD91BE61D0}"/>
              </a:ext>
            </a:extLst>
          </p:cNvPr>
          <p:cNvSpPr/>
          <p:nvPr/>
        </p:nvSpPr>
        <p:spPr>
          <a:xfrm>
            <a:off x="5034988" y="1031572"/>
            <a:ext cx="5224492" cy="508953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49300F3-940E-48A3-83DD-760576C5A0C2}"/>
              </a:ext>
            </a:extLst>
          </p:cNvPr>
          <p:cNvSpPr/>
          <p:nvPr/>
        </p:nvSpPr>
        <p:spPr>
          <a:xfrm>
            <a:off x="8359651" y="690652"/>
            <a:ext cx="1591828" cy="37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DiseaseReport</a:t>
            </a:r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6212CF92-3825-4BE3-AEE5-78332F4E4B0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1222" y="1731981"/>
            <a:ext cx="8113607" cy="4469537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內容版面配置區 3">
            <a:extLst>
              <a:ext uri="{FF2B5EF4-FFF2-40B4-BE49-F238E27FC236}">
                <a16:creationId xmlns:a16="http://schemas.microsoft.com/office/drawing/2014/main" id="{0F3738B6-D7D9-43B0-AAFE-B80BFE2518D6}"/>
              </a:ext>
            </a:extLst>
          </p:cNvPr>
          <p:cNvSpPr txBox="1">
            <a:spLocks/>
          </p:cNvSpPr>
          <p:nvPr/>
        </p:nvSpPr>
        <p:spPr>
          <a:xfrm>
            <a:off x="12830830" y="599599"/>
            <a:ext cx="3902690" cy="605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原系統畫面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—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傳染病篩檢</a:t>
            </a:r>
            <a:endParaRPr lang="en-US" altLang="zh-TW" sz="2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05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49F6C64-69FF-4B80-832C-78143D36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881" y="1021945"/>
            <a:ext cx="8240640" cy="5214599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FC5648C-46D1-4954-9A06-7AAE723AEF4E}"/>
              </a:ext>
            </a:extLst>
          </p:cNvPr>
          <p:cNvSpPr/>
          <p:nvPr/>
        </p:nvSpPr>
        <p:spPr>
          <a:xfrm>
            <a:off x="6475296" y="1952558"/>
            <a:ext cx="2495084" cy="316842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999245"/>
              </p:ext>
            </p:extLst>
          </p:nvPr>
        </p:nvGraphicFramePr>
        <p:xfrm>
          <a:off x="71172" y="1709542"/>
          <a:ext cx="3529094" cy="731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28643">
                  <a:extLst>
                    <a:ext uri="{9D8B030D-6E8A-4147-A177-3AD203B41FA5}">
                      <a16:colId xmlns:a16="http://schemas.microsoft.com/office/drawing/2014/main" val="763461181"/>
                    </a:ext>
                  </a:extLst>
                </a:gridCol>
                <a:gridCol w="3000451">
                  <a:extLst>
                    <a:ext uri="{9D8B030D-6E8A-4147-A177-3AD203B41FA5}">
                      <a16:colId xmlns:a16="http://schemas.microsoft.com/office/drawing/2014/main" val="4214860024"/>
                    </a:ext>
                  </a:extLst>
                </a:gridCol>
              </a:tblGrid>
              <a:tr h="33731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事件名稱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880104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onModifyTriageClick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  <a:endParaRPr lang="zh-TW" altLang="en-US" sz="17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55730"/>
                  </a:ext>
                </a:extLst>
              </a:tr>
            </a:tbl>
          </a:graphicData>
        </a:graphic>
      </p:graphicFrame>
      <p:sp>
        <p:nvSpPr>
          <p:cNvPr id="16" name="標題 1"/>
          <p:cNvSpPr txBox="1">
            <a:spLocks/>
          </p:cNvSpPr>
          <p:nvPr/>
        </p:nvSpPr>
        <p:spPr>
          <a:xfrm>
            <a:off x="376494" y="-87409"/>
            <a:ext cx="8900510" cy="11746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Event Binding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(4/18)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31FDCB66-5D69-46B0-9020-50EC7B3CD8CC}"/>
              </a:ext>
            </a:extLst>
          </p:cNvPr>
          <p:cNvSpPr/>
          <p:nvPr/>
        </p:nvSpPr>
        <p:spPr>
          <a:xfrm>
            <a:off x="7447668" y="4279134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0426D95-3ECB-4C94-8ED7-D2E28B302C62}"/>
              </a:ext>
            </a:extLst>
          </p:cNvPr>
          <p:cNvSpPr/>
          <p:nvPr/>
        </p:nvSpPr>
        <p:spPr>
          <a:xfrm>
            <a:off x="6901653" y="1709542"/>
            <a:ext cx="1591828" cy="37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TriageRecord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FDEEA80-F688-4D15-ACB9-AE1FCD94DE2A}"/>
              </a:ext>
            </a:extLst>
          </p:cNvPr>
          <p:cNvSpPr/>
          <p:nvPr/>
        </p:nvSpPr>
        <p:spPr>
          <a:xfrm>
            <a:off x="-3614218" y="0"/>
            <a:ext cx="340319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000"/>
              </a:lnSpc>
            </a:pPr>
            <a:endParaRPr lang="zh-TW" altLang="en-US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ts val="2000"/>
              </a:lnSpc>
              <a:buFont typeface="+mj-lt"/>
              <a:buAutoNum type="arabicPeriod"/>
            </a:pP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檢傷分類系統</a:t>
            </a:r>
            <a:b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1-1 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檢傷分類</a:t>
            </a:r>
            <a:b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(1)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可讀卡</a:t>
            </a:r>
            <a:b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*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(2)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可連接生命徵象儀器並帶入到指定位置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ts val="2000"/>
              </a:lnSpc>
            </a:pP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*(3)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科別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大分類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主訴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判斷依據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ts val="2000"/>
              </a:lnSpc>
            </a:pP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*(4)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修改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查詢刪除檢愓分級項目</a:t>
            </a: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2000"/>
              </a:lnSpc>
            </a:pP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1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-2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檢傷其他</a:t>
            </a: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2000"/>
              </a:lnSpc>
            </a:pP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* 自動帶入到院時間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為跳出傳染病通報視窗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lnSpc>
                <a:spcPts val="2000"/>
              </a:lnSpc>
            </a:pP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* 身高體重的數值會帶入護理評估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營養評估計算</a:t>
            </a:r>
            <a:r>
              <a:rPr lang="en-US" altLang="zh-TW" sz="1200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bmi</a:t>
            </a:r>
            <a:b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1-3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高危險性機轉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ts val="2000"/>
              </a:lnSpc>
            </a:pP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*  如果在檢傷分類中填選外科才會出現的畫面</a:t>
            </a:r>
          </a:p>
          <a:p>
            <a:pPr lvl="1">
              <a:lnSpc>
                <a:spcPts val="2000"/>
              </a:lnSpc>
            </a:pP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1-4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護理評估 </a:t>
            </a:r>
          </a:p>
          <a:p>
            <a:pPr lvl="1">
              <a:lnSpc>
                <a:spcPts val="2000"/>
              </a:lnSpc>
            </a:pP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* 用</a:t>
            </a:r>
            <a:r>
              <a:rPr lang="en-US" altLang="zh-TW" sz="1200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tabview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分成四大評估項目</a:t>
            </a:r>
          </a:p>
          <a:p>
            <a:pPr lvl="1">
              <a:lnSpc>
                <a:spcPts val="2000"/>
              </a:lnSpc>
            </a:pP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* 其中的壓瘡、疼痛評估需要點擊圖片，來選擇部位</a:t>
            </a:r>
          </a:p>
          <a:p>
            <a:pPr lvl="1">
              <a:lnSpc>
                <a:spcPts val="2000"/>
              </a:lnSpc>
            </a:pP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* 疼痛評估在選擇完評估種類後會出現評估的數值供使用者選擇</a:t>
            </a:r>
            <a:b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ED1ED98-CBB6-4B25-9C4D-857DAA4B5D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91" t="17080"/>
          <a:stretch/>
        </p:blipFill>
        <p:spPr>
          <a:xfrm>
            <a:off x="12344878" y="1021945"/>
            <a:ext cx="8822807" cy="5686644"/>
          </a:xfrm>
          <a:prstGeom prst="rect">
            <a:avLst/>
          </a:prstGeom>
        </p:spPr>
      </p:pic>
      <p:sp>
        <p:nvSpPr>
          <p:cNvPr id="10" name="內容版面配置區 3">
            <a:extLst>
              <a:ext uri="{FF2B5EF4-FFF2-40B4-BE49-F238E27FC236}">
                <a16:creationId xmlns:a16="http://schemas.microsoft.com/office/drawing/2014/main" id="{7ACCAA6F-C34C-4412-A4AE-38EA4B8A25A0}"/>
              </a:ext>
            </a:extLst>
          </p:cNvPr>
          <p:cNvSpPr txBox="1">
            <a:spLocks/>
          </p:cNvSpPr>
          <p:nvPr/>
        </p:nvSpPr>
        <p:spPr>
          <a:xfrm>
            <a:off x="12853591" y="416198"/>
            <a:ext cx="3902690" cy="605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原系統畫面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—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修改分級</a:t>
            </a:r>
            <a:endParaRPr lang="en-US" altLang="zh-TW" sz="2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12" name="圖片 5">
            <a:extLst>
              <a:ext uri="{FF2B5EF4-FFF2-40B4-BE49-F238E27FC236}">
                <a16:creationId xmlns:a16="http://schemas.microsoft.com/office/drawing/2014/main" id="{81DB5EF1-BE8B-4181-B7DB-958367387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4878" y="-5621366"/>
            <a:ext cx="8961526" cy="5770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5BB4783-70F0-4E2C-B78A-F70AB5500959}"/>
              </a:ext>
            </a:extLst>
          </p:cNvPr>
          <p:cNvSpPr/>
          <p:nvPr/>
        </p:nvSpPr>
        <p:spPr>
          <a:xfrm>
            <a:off x="16992600" y="-548640"/>
            <a:ext cx="883920" cy="4612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箭號: 向下 5">
            <a:extLst>
              <a:ext uri="{FF2B5EF4-FFF2-40B4-BE49-F238E27FC236}">
                <a16:creationId xmlns:a16="http://schemas.microsoft.com/office/drawing/2014/main" id="{B3B513EB-7ABB-423F-B9C2-F174DAB7A154}"/>
              </a:ext>
            </a:extLst>
          </p:cNvPr>
          <p:cNvSpPr/>
          <p:nvPr/>
        </p:nvSpPr>
        <p:spPr>
          <a:xfrm>
            <a:off x="16424861" y="383075"/>
            <a:ext cx="594360" cy="482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0185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49F6C64-69FF-4B80-832C-78143D36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908" y="1087223"/>
            <a:ext cx="8249894" cy="5214599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FC5648C-46D1-4954-9A06-7AAE723AEF4E}"/>
              </a:ext>
            </a:extLst>
          </p:cNvPr>
          <p:cNvSpPr/>
          <p:nvPr/>
        </p:nvSpPr>
        <p:spPr>
          <a:xfrm>
            <a:off x="6343571" y="2261854"/>
            <a:ext cx="2326262" cy="233429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標題 1"/>
          <p:cNvSpPr txBox="1">
            <a:spLocks/>
          </p:cNvSpPr>
          <p:nvPr/>
        </p:nvSpPr>
        <p:spPr>
          <a:xfrm>
            <a:off x="376494" y="-87409"/>
            <a:ext cx="8900510" cy="11746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Event Binding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(5/18)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0426D95-3ECB-4C94-8ED7-D2E28B302C62}"/>
              </a:ext>
            </a:extLst>
          </p:cNvPr>
          <p:cNvSpPr/>
          <p:nvPr/>
        </p:nvSpPr>
        <p:spPr>
          <a:xfrm>
            <a:off x="6782041" y="2073832"/>
            <a:ext cx="1591828" cy="37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TriageRecord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88DFD11-B1A5-4E97-ABD0-EA1679CDC031}"/>
              </a:ext>
            </a:extLst>
          </p:cNvPr>
          <p:cNvSpPr/>
          <p:nvPr/>
        </p:nvSpPr>
        <p:spPr>
          <a:xfrm>
            <a:off x="-3614218" y="0"/>
            <a:ext cx="340319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000"/>
              </a:lnSpc>
            </a:pPr>
            <a:endParaRPr lang="zh-TW" altLang="en-US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ts val="2000"/>
              </a:lnSpc>
              <a:buFont typeface="+mj-lt"/>
              <a:buAutoNum type="arabicPeriod"/>
            </a:pP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檢傷分類系統</a:t>
            </a:r>
            <a:b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1-1 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檢傷分類</a:t>
            </a:r>
            <a:b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(1)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可讀卡</a:t>
            </a:r>
            <a:b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*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(2)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可連接生命徵象儀器並帶入到指定位置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ts val="2000"/>
              </a:lnSpc>
            </a:pP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*(3)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科別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大分類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主訴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判斷依據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ts val="2000"/>
              </a:lnSpc>
            </a:pP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*(4)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可修改查詢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刪除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檢愓分級項目</a:t>
            </a: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2000"/>
              </a:lnSpc>
            </a:pP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1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-2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檢傷其他</a:t>
            </a: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2000"/>
              </a:lnSpc>
            </a:pP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* 自動帶入到院時間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為第一次點擊科別的時間點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lnSpc>
                <a:spcPts val="2000"/>
              </a:lnSpc>
            </a:pP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* 身高體重的數值會帶入護理評估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營養評估計算</a:t>
            </a:r>
            <a:r>
              <a:rPr lang="en-US" altLang="zh-TW" sz="1200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bmi</a:t>
            </a:r>
            <a:b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1-3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高危險性機轉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ts val="2000"/>
              </a:lnSpc>
            </a:pP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*  如果在檢傷分類中填選外科才會出現的畫面</a:t>
            </a:r>
          </a:p>
          <a:p>
            <a:pPr lvl="1">
              <a:lnSpc>
                <a:spcPts val="2000"/>
              </a:lnSpc>
            </a:pP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1-4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護理評估 </a:t>
            </a:r>
          </a:p>
          <a:p>
            <a:pPr lvl="1">
              <a:lnSpc>
                <a:spcPts val="2000"/>
              </a:lnSpc>
            </a:pP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* 用</a:t>
            </a:r>
            <a:r>
              <a:rPr lang="en-US" altLang="zh-TW" sz="1200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tabview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分成四大評估項目</a:t>
            </a:r>
          </a:p>
          <a:p>
            <a:pPr lvl="1">
              <a:lnSpc>
                <a:spcPts val="2000"/>
              </a:lnSpc>
            </a:pP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* 其中的壓瘡、疼痛評估需要點擊圖片，來選擇部位</a:t>
            </a:r>
          </a:p>
          <a:p>
            <a:pPr lvl="1">
              <a:lnSpc>
                <a:spcPts val="2000"/>
              </a:lnSpc>
            </a:pP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* 疼痛評估在選擇完評估種類後會出現評估的數值供使用者選擇</a:t>
            </a:r>
            <a:b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6AB43AC-255C-49E3-8944-E2C8945F3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195911"/>
              </p:ext>
            </p:extLst>
          </p:nvPr>
        </p:nvGraphicFramePr>
        <p:xfrm>
          <a:off x="71172" y="1709542"/>
          <a:ext cx="3529094" cy="731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28643">
                  <a:extLst>
                    <a:ext uri="{9D8B030D-6E8A-4147-A177-3AD203B41FA5}">
                      <a16:colId xmlns:a16="http://schemas.microsoft.com/office/drawing/2014/main" val="763461181"/>
                    </a:ext>
                  </a:extLst>
                </a:gridCol>
                <a:gridCol w="3000451">
                  <a:extLst>
                    <a:ext uri="{9D8B030D-6E8A-4147-A177-3AD203B41FA5}">
                      <a16:colId xmlns:a16="http://schemas.microsoft.com/office/drawing/2014/main" val="4214860024"/>
                    </a:ext>
                  </a:extLst>
                </a:gridCol>
              </a:tblGrid>
              <a:tr h="33731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事件名稱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880104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onDeleteTriageClick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  <a:endParaRPr lang="zh-TW" altLang="en-US" sz="17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55730"/>
                  </a:ext>
                </a:extLst>
              </a:tr>
            </a:tbl>
          </a:graphicData>
        </a:graphic>
      </p:graphicFrame>
      <p:sp>
        <p:nvSpPr>
          <p:cNvPr id="8" name="橢圓 7">
            <a:extLst>
              <a:ext uri="{FF2B5EF4-FFF2-40B4-BE49-F238E27FC236}">
                <a16:creationId xmlns:a16="http://schemas.microsoft.com/office/drawing/2014/main" id="{48D4D693-C8E3-4585-B798-7D58E9EC20F3}"/>
              </a:ext>
            </a:extLst>
          </p:cNvPr>
          <p:cNvSpPr/>
          <p:nvPr/>
        </p:nvSpPr>
        <p:spPr>
          <a:xfrm>
            <a:off x="7265932" y="3959413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1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45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49F6C64-69FF-4B80-832C-78143D36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114" y="1105559"/>
            <a:ext cx="8312736" cy="5209932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FC5648C-46D1-4954-9A06-7AAE723AEF4E}"/>
              </a:ext>
            </a:extLst>
          </p:cNvPr>
          <p:cNvSpPr/>
          <p:nvPr/>
        </p:nvSpPr>
        <p:spPr>
          <a:xfrm>
            <a:off x="5706318" y="1551008"/>
            <a:ext cx="4084113" cy="443310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686217"/>
              </p:ext>
            </p:extLst>
          </p:nvPr>
        </p:nvGraphicFramePr>
        <p:xfrm>
          <a:off x="71172" y="1709542"/>
          <a:ext cx="3529094" cy="1463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28643">
                  <a:extLst>
                    <a:ext uri="{9D8B030D-6E8A-4147-A177-3AD203B41FA5}">
                      <a16:colId xmlns:a16="http://schemas.microsoft.com/office/drawing/2014/main" val="763461181"/>
                    </a:ext>
                  </a:extLst>
                </a:gridCol>
                <a:gridCol w="3000451">
                  <a:extLst>
                    <a:ext uri="{9D8B030D-6E8A-4147-A177-3AD203B41FA5}">
                      <a16:colId xmlns:a16="http://schemas.microsoft.com/office/drawing/2014/main" val="4214860024"/>
                    </a:ext>
                  </a:extLst>
                </a:gridCol>
              </a:tblGrid>
              <a:tr h="33731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事件名稱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880104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onSearchTriageClick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55730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onTriageItemsChooseClick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782949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onCancekSearchTriageClick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987862"/>
                  </a:ext>
                </a:extLst>
              </a:tr>
            </a:tbl>
          </a:graphicData>
        </a:graphic>
      </p:graphicFrame>
      <p:sp>
        <p:nvSpPr>
          <p:cNvPr id="16" name="標題 1"/>
          <p:cNvSpPr txBox="1">
            <a:spLocks/>
          </p:cNvSpPr>
          <p:nvPr/>
        </p:nvSpPr>
        <p:spPr>
          <a:xfrm>
            <a:off x="376494" y="-87409"/>
            <a:ext cx="8900510" cy="11746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Event Binding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(6/18)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31FDCB66-5D69-46B0-9020-50EC7B3CD8CC}"/>
              </a:ext>
            </a:extLst>
          </p:cNvPr>
          <p:cNvSpPr/>
          <p:nvPr/>
        </p:nvSpPr>
        <p:spPr>
          <a:xfrm>
            <a:off x="9374385" y="2164702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C0B8F89D-F101-4C95-A722-F27A15F41C53}"/>
              </a:ext>
            </a:extLst>
          </p:cNvPr>
          <p:cNvSpPr/>
          <p:nvPr/>
        </p:nvSpPr>
        <p:spPr>
          <a:xfrm>
            <a:off x="8811185" y="2892759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0426D95-3ECB-4C94-8ED7-D2E28B302C62}"/>
              </a:ext>
            </a:extLst>
          </p:cNvPr>
          <p:cNvSpPr/>
          <p:nvPr/>
        </p:nvSpPr>
        <p:spPr>
          <a:xfrm>
            <a:off x="7083568" y="1205346"/>
            <a:ext cx="1591828" cy="37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TriageRecord</a:t>
            </a:r>
            <a:endParaRPr lang="zh-TW" altLang="en-US" dirty="0"/>
          </a:p>
        </p:txBody>
      </p:sp>
      <p:sp>
        <p:nvSpPr>
          <p:cNvPr id="18" name="內容版面配置區 3">
            <a:extLst>
              <a:ext uri="{FF2B5EF4-FFF2-40B4-BE49-F238E27FC236}">
                <a16:creationId xmlns:a16="http://schemas.microsoft.com/office/drawing/2014/main" id="{2B41D016-AD33-4B0C-864F-A86D3C8A55CC}"/>
              </a:ext>
            </a:extLst>
          </p:cNvPr>
          <p:cNvSpPr txBox="1">
            <a:spLocks/>
          </p:cNvSpPr>
          <p:nvPr/>
        </p:nvSpPr>
        <p:spPr>
          <a:xfrm>
            <a:off x="12830830" y="599599"/>
            <a:ext cx="3403198" cy="605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原系統畫面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—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全文檢索</a:t>
            </a:r>
            <a:endParaRPr lang="en-US" altLang="zh-TW" sz="2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D427019-4AAD-4430-A6C3-646B0A26E6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730"/>
          <a:stretch/>
        </p:blipFill>
        <p:spPr>
          <a:xfrm>
            <a:off x="12356997" y="1765259"/>
            <a:ext cx="5457917" cy="3327481"/>
          </a:xfrm>
          <a:prstGeom prst="rect">
            <a:avLst/>
          </a:prstGeom>
        </p:spPr>
      </p:pic>
      <p:sp>
        <p:nvSpPr>
          <p:cNvPr id="14" name="橢圓 13">
            <a:extLst>
              <a:ext uri="{FF2B5EF4-FFF2-40B4-BE49-F238E27FC236}">
                <a16:creationId xmlns:a16="http://schemas.microsoft.com/office/drawing/2014/main" id="{9EE58A00-6E97-42E6-895A-BD91B2A85606}"/>
              </a:ext>
            </a:extLst>
          </p:cNvPr>
          <p:cNvSpPr/>
          <p:nvPr/>
        </p:nvSpPr>
        <p:spPr>
          <a:xfrm>
            <a:off x="9511970" y="1517288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60CD359-9D3C-4597-A54A-2E357224121C}"/>
              </a:ext>
            </a:extLst>
          </p:cNvPr>
          <p:cNvSpPr/>
          <p:nvPr/>
        </p:nvSpPr>
        <p:spPr>
          <a:xfrm>
            <a:off x="-3614218" y="0"/>
            <a:ext cx="340319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000"/>
              </a:lnSpc>
            </a:pPr>
            <a:endParaRPr lang="zh-TW" altLang="en-US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ts val="2000"/>
              </a:lnSpc>
              <a:buFont typeface="+mj-lt"/>
              <a:buAutoNum type="arabicPeriod"/>
            </a:pP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檢傷分類系統</a:t>
            </a:r>
            <a:b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1-1 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檢傷分類</a:t>
            </a:r>
            <a:b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(1)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可讀卡</a:t>
            </a:r>
            <a:b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*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(2)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可連接生命徵象儀器並帶入到指定位置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ts val="2000"/>
              </a:lnSpc>
            </a:pP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*(3)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科別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大分類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主訴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判斷依據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ts val="2000"/>
              </a:lnSpc>
            </a:pP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*(4)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可修改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查詢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刪除檢愓分級項目</a:t>
            </a: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2000"/>
              </a:lnSpc>
            </a:pP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1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-2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檢傷其他</a:t>
            </a: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2000"/>
              </a:lnSpc>
            </a:pP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* 自動帶入到院時間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為第一次點擊科別的時間點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lnSpc>
                <a:spcPts val="2000"/>
              </a:lnSpc>
            </a:pP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* 身高體重的數值會帶入護理評估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營養評估計算</a:t>
            </a:r>
            <a:r>
              <a:rPr lang="en-US" altLang="zh-TW" sz="1200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bmi</a:t>
            </a:r>
            <a:b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1-3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高危險性機轉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ts val="2000"/>
              </a:lnSpc>
            </a:pP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*  如果在檢傷分類中填選外科才會出現的畫面</a:t>
            </a:r>
          </a:p>
          <a:p>
            <a:pPr lvl="1">
              <a:lnSpc>
                <a:spcPts val="2000"/>
              </a:lnSpc>
            </a:pP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1-4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護理評估 </a:t>
            </a:r>
          </a:p>
          <a:p>
            <a:pPr lvl="1">
              <a:lnSpc>
                <a:spcPts val="2000"/>
              </a:lnSpc>
            </a:pP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* 用</a:t>
            </a:r>
            <a:r>
              <a:rPr lang="en-US" altLang="zh-TW" sz="1200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tabview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分成四大評估項目</a:t>
            </a:r>
          </a:p>
          <a:p>
            <a:pPr lvl="1">
              <a:lnSpc>
                <a:spcPts val="2000"/>
              </a:lnSpc>
            </a:pP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* 其中的壓瘡、疼痛評估需要點擊圖片，來選擇部位</a:t>
            </a:r>
          </a:p>
          <a:p>
            <a:pPr lvl="1">
              <a:lnSpc>
                <a:spcPts val="2000"/>
              </a:lnSpc>
            </a:pP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* 疼痛評估在選擇完評估種類後會出現評估的數值供使用者選擇</a:t>
            </a:r>
            <a:b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9557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603482"/>
              </p:ext>
            </p:extLst>
          </p:nvPr>
        </p:nvGraphicFramePr>
        <p:xfrm>
          <a:off x="71172" y="1709542"/>
          <a:ext cx="3529094" cy="731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28643">
                  <a:extLst>
                    <a:ext uri="{9D8B030D-6E8A-4147-A177-3AD203B41FA5}">
                      <a16:colId xmlns:a16="http://schemas.microsoft.com/office/drawing/2014/main" val="763461181"/>
                    </a:ext>
                  </a:extLst>
                </a:gridCol>
                <a:gridCol w="3000451">
                  <a:extLst>
                    <a:ext uri="{9D8B030D-6E8A-4147-A177-3AD203B41FA5}">
                      <a16:colId xmlns:a16="http://schemas.microsoft.com/office/drawing/2014/main" val="4214860024"/>
                    </a:ext>
                  </a:extLst>
                </a:gridCol>
              </a:tblGrid>
              <a:tr h="33731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事件名稱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8801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onIsFullAnswerClick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55730"/>
                  </a:ext>
                </a:extLst>
              </a:tr>
            </a:tbl>
          </a:graphicData>
        </a:graphic>
      </p:graphicFrame>
      <p:sp>
        <p:nvSpPr>
          <p:cNvPr id="16" name="標題 1"/>
          <p:cNvSpPr txBox="1">
            <a:spLocks/>
          </p:cNvSpPr>
          <p:nvPr/>
        </p:nvSpPr>
        <p:spPr>
          <a:xfrm>
            <a:off x="376494" y="-87409"/>
            <a:ext cx="8900510" cy="11746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Event Binding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(7/18)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49F6C64-69FF-4B80-832C-78143D36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451" y="1138251"/>
            <a:ext cx="8427914" cy="514454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35C2AA5-55E3-43CB-8FC0-43860615C2CB}"/>
              </a:ext>
            </a:extLst>
          </p:cNvPr>
          <p:cNvSpPr/>
          <p:nvPr/>
        </p:nvSpPr>
        <p:spPr>
          <a:xfrm>
            <a:off x="3600267" y="1703387"/>
            <a:ext cx="8520562" cy="472591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034DD85-9644-46B6-8544-E3A7485BE041}"/>
              </a:ext>
            </a:extLst>
          </p:cNvPr>
          <p:cNvSpPr/>
          <p:nvPr/>
        </p:nvSpPr>
        <p:spPr>
          <a:xfrm>
            <a:off x="2302794" y="6241284"/>
            <a:ext cx="1591828" cy="37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TriageMain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D660BFC-7265-4AF8-BFAE-C209A748D799}"/>
              </a:ext>
            </a:extLst>
          </p:cNvPr>
          <p:cNvSpPr/>
          <p:nvPr/>
        </p:nvSpPr>
        <p:spPr>
          <a:xfrm>
            <a:off x="3967648" y="2561911"/>
            <a:ext cx="7826956" cy="375124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62077F6-1283-4C40-99AC-AFB761C52842}"/>
              </a:ext>
            </a:extLst>
          </p:cNvPr>
          <p:cNvSpPr/>
          <p:nvPr/>
        </p:nvSpPr>
        <p:spPr>
          <a:xfrm>
            <a:off x="10108044" y="2185869"/>
            <a:ext cx="1591828" cy="37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HurtEvaluate</a:t>
            </a:r>
            <a:endParaRPr lang="zh-TW" altLang="en-US" dirty="0"/>
          </a:p>
        </p:txBody>
      </p:sp>
      <p:pic>
        <p:nvPicPr>
          <p:cNvPr id="12" name="圖片 2">
            <a:extLst>
              <a:ext uri="{FF2B5EF4-FFF2-40B4-BE49-F238E27FC236}">
                <a16:creationId xmlns:a16="http://schemas.microsoft.com/office/drawing/2014/main" id="{1D1CC433-DBC5-4DAD-AAFF-899F696F18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9947" y="1703387"/>
            <a:ext cx="5872163" cy="345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">
            <a:extLst>
              <a:ext uri="{FF2B5EF4-FFF2-40B4-BE49-F238E27FC236}">
                <a16:creationId xmlns:a16="http://schemas.microsoft.com/office/drawing/2014/main" id="{413CD8A4-E2E1-468F-BB71-B920467FC0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26922" y="5154612"/>
            <a:ext cx="33639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1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高危險性機轉</a:t>
            </a:r>
            <a:r>
              <a:rPr lang="en-US" altLang="zh-TW" sz="1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1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檢傷為外傷科需選擇</a:t>
            </a:r>
          </a:p>
        </p:txBody>
      </p:sp>
      <p:sp>
        <p:nvSpPr>
          <p:cNvPr id="14" name="內容版面配置區 3">
            <a:extLst>
              <a:ext uri="{FF2B5EF4-FFF2-40B4-BE49-F238E27FC236}">
                <a16:creationId xmlns:a16="http://schemas.microsoft.com/office/drawing/2014/main" id="{0805BAD1-B9D8-4899-95DD-6DEF0B8F0B43}"/>
              </a:ext>
            </a:extLst>
          </p:cNvPr>
          <p:cNvSpPr txBox="1">
            <a:spLocks/>
          </p:cNvSpPr>
          <p:nvPr/>
        </p:nvSpPr>
        <p:spPr>
          <a:xfrm>
            <a:off x="12830830" y="599599"/>
            <a:ext cx="3012714" cy="605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原系統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—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高危險機轉</a:t>
            </a:r>
            <a:endParaRPr lang="en-US" altLang="zh-TW" sz="2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E196811-0854-46B7-A813-73C4D582D0F4}"/>
              </a:ext>
            </a:extLst>
          </p:cNvPr>
          <p:cNvSpPr/>
          <p:nvPr/>
        </p:nvSpPr>
        <p:spPr>
          <a:xfrm>
            <a:off x="-3614218" y="0"/>
            <a:ext cx="340319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000"/>
              </a:lnSpc>
            </a:pPr>
            <a:endParaRPr lang="zh-TW" altLang="en-US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ts val="2000"/>
              </a:lnSpc>
              <a:buFont typeface="+mj-lt"/>
              <a:buAutoNum type="arabicPeriod"/>
            </a:pP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檢傷分類系統</a:t>
            </a:r>
            <a:b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1-1 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檢傷分類</a:t>
            </a:r>
            <a:b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(1)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可讀卡</a:t>
            </a:r>
            <a:b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*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(2)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可連接生命徵象儀器並帶入到指定位置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ts val="2000"/>
              </a:lnSpc>
            </a:pP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*(3)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科別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大分類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主訴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判斷依據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ts val="2000"/>
              </a:lnSpc>
            </a:pP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*(4)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可修改查詢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刪除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檢愓分級項目</a:t>
            </a: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2000"/>
              </a:lnSpc>
            </a:pP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1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-2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檢傷其他</a:t>
            </a: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2000"/>
              </a:lnSpc>
            </a:pP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* 自動帶入到院時間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為第一次點擊科別的時間點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lnSpc>
                <a:spcPts val="2000"/>
              </a:lnSpc>
            </a:pP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* 身高體重的數值會帶入護理評估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營養評估計算</a:t>
            </a:r>
            <a:r>
              <a:rPr lang="en-US" altLang="zh-TW" sz="1200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bmi</a:t>
            </a:r>
            <a:b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1-3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高危險性機轉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ts val="2000"/>
              </a:lnSpc>
            </a:pP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*  如果在檢傷分類中填選外科才會出現的畫面</a:t>
            </a:r>
          </a:p>
          <a:p>
            <a:pPr lvl="1">
              <a:lnSpc>
                <a:spcPts val="2000"/>
              </a:lnSpc>
            </a:pP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1-4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護理評估 </a:t>
            </a:r>
          </a:p>
          <a:p>
            <a:pPr lvl="1">
              <a:lnSpc>
                <a:spcPts val="2000"/>
              </a:lnSpc>
            </a:pP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* 用</a:t>
            </a:r>
            <a:r>
              <a:rPr lang="en-US" altLang="zh-TW" sz="1200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tabview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分成四大評估項目</a:t>
            </a:r>
          </a:p>
          <a:p>
            <a:pPr lvl="1">
              <a:lnSpc>
                <a:spcPts val="2000"/>
              </a:lnSpc>
            </a:pP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* 其中的壓瘡、疼痛評估需要點擊圖片，來選擇部位</a:t>
            </a:r>
          </a:p>
          <a:p>
            <a:pPr lvl="1">
              <a:lnSpc>
                <a:spcPts val="2000"/>
              </a:lnSpc>
            </a:pP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* 疼痛評估在選擇完評估種類後會出現評估的數值供使用者選擇</a:t>
            </a:r>
            <a:b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31FDCB66-5D69-46B0-9020-50EC7B3CD8CC}"/>
              </a:ext>
            </a:extLst>
          </p:cNvPr>
          <p:cNvSpPr/>
          <p:nvPr/>
        </p:nvSpPr>
        <p:spPr>
          <a:xfrm>
            <a:off x="6262573" y="2441062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1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34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20407</TotalTime>
  <Words>2802</Words>
  <Application>Microsoft Office PowerPoint</Application>
  <PresentationFormat>寬螢幕</PresentationFormat>
  <Paragraphs>416</Paragraphs>
  <Slides>20</Slides>
  <Notes>19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6" baseType="lpstr">
      <vt:lpstr>微軟正黑體</vt:lpstr>
      <vt:lpstr>新細明體</vt:lpstr>
      <vt:lpstr>標楷體</vt:lpstr>
      <vt:lpstr>Arial</vt:lpstr>
      <vt:lpstr>Calibri</vt:lpstr>
      <vt:lpstr>Office 佈景主題</vt:lpstr>
      <vt:lpstr>系統設計書—檢傷分類系統</vt:lpstr>
      <vt:lpstr>系統設計大綱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交班紀錄</dc:title>
  <dc:creator>user</dc:creator>
  <cp:lastModifiedBy>沈汶芳</cp:lastModifiedBy>
  <cp:revision>934</cp:revision>
  <dcterms:created xsi:type="dcterms:W3CDTF">2019-04-08T01:43:59Z</dcterms:created>
  <dcterms:modified xsi:type="dcterms:W3CDTF">2022-08-04T00:15:11Z</dcterms:modified>
</cp:coreProperties>
</file>